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79" r:id="rId6"/>
    <p:sldId id="28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D99EF3-8237-4C6D-8C88-1071E05F34E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503FE5-8BD4-41BB-A531-31A13F767D0E}">
      <dgm:prSet phldrT="[Текст]" custT="1"/>
      <dgm:spPr/>
      <dgm:t>
        <a:bodyPr/>
        <a:lstStyle/>
        <a:p>
          <a:r>
            <a:rPr lang="kk-KZ" sz="2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Сатып алу</a:t>
          </a:r>
        </a:p>
        <a:p>
          <a:r>
            <a:rPr lang="ru-RU" sz="2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112 000тг</a:t>
          </a:r>
          <a:r>
            <a:rPr lang="kk-KZ" sz="28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 </a:t>
          </a:r>
          <a:endParaRPr lang="ru-RU" sz="28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05D59907-A7B8-4AB1-8FF0-5F9A23437109}" type="parTrans" cxnId="{1AF51F30-6D5C-4C02-8C0C-40280C3C6166}">
      <dgm:prSet/>
      <dgm:spPr/>
      <dgm:t>
        <a:bodyPr/>
        <a:lstStyle/>
        <a:p>
          <a:endParaRPr lang="ru-RU"/>
        </a:p>
      </dgm:t>
    </dgm:pt>
    <dgm:pt modelId="{2EF156FE-B09E-4852-8BAC-D627CFE4D486}" type="sibTrans" cxnId="{1AF51F30-6D5C-4C02-8C0C-40280C3C6166}">
      <dgm:prSet/>
      <dgm:spPr/>
      <dgm:t>
        <a:bodyPr/>
        <a:lstStyle/>
        <a:p>
          <a:endParaRPr lang="ru-RU"/>
        </a:p>
      </dgm:t>
    </dgm:pt>
    <dgm:pt modelId="{66E51BAE-0416-4BAA-A1D1-FFA485686760}">
      <dgm:prSet phldrT="[Текст]"/>
      <dgm:spPr/>
      <dgm:t>
        <a:bodyPr/>
        <a:lstStyle/>
        <a:p>
          <a:r>
            <a:rPr lang="ru-RU" dirty="0" err="1" smtClean="0"/>
            <a:t>Есепке</a:t>
          </a:r>
          <a:r>
            <a:rPr lang="ru-RU" dirty="0" smtClean="0"/>
            <a:t> </a:t>
          </a:r>
          <a:r>
            <a:rPr lang="ru-RU" dirty="0" err="1" smtClean="0"/>
            <a:t>алын</a:t>
          </a:r>
          <a:r>
            <a:rPr lang="kk-KZ" dirty="0" smtClean="0"/>
            <a:t>ған</a:t>
          </a:r>
          <a:endParaRPr lang="ru-RU" dirty="0"/>
        </a:p>
      </dgm:t>
    </dgm:pt>
    <dgm:pt modelId="{71C997F7-ADF3-4A58-8F02-F6E23DA812FE}" type="parTrans" cxnId="{8F9F00D9-7D25-41AF-A589-B70A143C1A50}">
      <dgm:prSet/>
      <dgm:spPr/>
      <dgm:t>
        <a:bodyPr/>
        <a:lstStyle/>
        <a:p>
          <a:endParaRPr lang="ru-RU"/>
        </a:p>
      </dgm:t>
    </dgm:pt>
    <dgm:pt modelId="{76D4E208-08B7-454E-8C06-B8639903F1FB}" type="sibTrans" cxnId="{8F9F00D9-7D25-41AF-A589-B70A143C1A50}">
      <dgm:prSet/>
      <dgm:spPr/>
      <dgm:t>
        <a:bodyPr/>
        <a:lstStyle/>
        <a:p>
          <a:endParaRPr lang="ru-RU"/>
        </a:p>
      </dgm:t>
    </dgm:pt>
    <dgm:pt modelId="{222AC73D-D957-45BE-9288-A4A15B525DE1}">
      <dgm:prSet phldrT="[Текст]"/>
      <dgm:spPr/>
      <dgm:t>
        <a:bodyPr/>
        <a:lstStyle/>
        <a:p>
          <a:r>
            <a:rPr lang="kk-KZ" dirty="0" smtClean="0"/>
            <a:t>Төленіп қойған  </a:t>
          </a:r>
          <a:endParaRPr lang="ru-RU" dirty="0"/>
        </a:p>
      </dgm:t>
    </dgm:pt>
    <dgm:pt modelId="{D0283EBD-65D0-40EF-880F-3B1ABD8D31D3}" type="parTrans" cxnId="{CCFA357A-17B8-46B1-A499-414292CFE800}">
      <dgm:prSet/>
      <dgm:spPr/>
      <dgm:t>
        <a:bodyPr/>
        <a:lstStyle/>
        <a:p>
          <a:endParaRPr lang="ru-RU"/>
        </a:p>
      </dgm:t>
    </dgm:pt>
    <dgm:pt modelId="{234A5524-D892-49B4-88B3-F37FA7DC287F}" type="sibTrans" cxnId="{CCFA357A-17B8-46B1-A499-414292CFE800}">
      <dgm:prSet/>
      <dgm:spPr/>
      <dgm:t>
        <a:bodyPr/>
        <a:lstStyle/>
        <a:p>
          <a:endParaRPr lang="ru-RU"/>
        </a:p>
      </dgm:t>
    </dgm:pt>
    <dgm:pt modelId="{2A38DFFE-F28D-4DDC-B794-3CD5D02D8E70}">
      <dgm:prSet phldrT="[Текст]" custT="1"/>
      <dgm:spPr/>
      <dgm:t>
        <a:bodyPr/>
        <a:lstStyle/>
        <a:p>
          <a:r>
            <a:rPr lang="ru-RU" sz="3200" dirty="0" err="1" smtClean="0"/>
            <a:t>Сату</a:t>
          </a:r>
          <a:endParaRPr lang="ru-RU" sz="3200" dirty="0" smtClean="0"/>
        </a:p>
        <a:p>
          <a:r>
            <a:rPr lang="ru-RU" sz="3200" dirty="0" smtClean="0"/>
            <a:t>175 000тг</a:t>
          </a:r>
          <a:endParaRPr lang="ru-RU" sz="3200" dirty="0"/>
        </a:p>
      </dgm:t>
    </dgm:pt>
    <dgm:pt modelId="{25095374-5A97-4EAD-8F08-3E6FF8976AE4}" type="parTrans" cxnId="{56C953D7-C338-4730-B164-8BB8A26D7B2E}">
      <dgm:prSet/>
      <dgm:spPr/>
      <dgm:t>
        <a:bodyPr/>
        <a:lstStyle/>
        <a:p>
          <a:endParaRPr lang="ru-RU"/>
        </a:p>
      </dgm:t>
    </dgm:pt>
    <dgm:pt modelId="{55CBE419-B99D-4DDF-B370-C3F016E6CCC1}" type="sibTrans" cxnId="{56C953D7-C338-4730-B164-8BB8A26D7B2E}">
      <dgm:prSet/>
      <dgm:spPr/>
      <dgm:t>
        <a:bodyPr/>
        <a:lstStyle/>
        <a:p>
          <a:endParaRPr lang="ru-RU"/>
        </a:p>
      </dgm:t>
    </dgm:pt>
    <dgm:pt modelId="{A4BD0B3C-8402-4021-83E4-8BEC75B39387}">
      <dgm:prSet phldrT="[Текст]"/>
      <dgm:spPr/>
      <dgm:t>
        <a:bodyPr/>
        <a:lstStyle/>
        <a:p>
          <a:r>
            <a:rPr lang="kk-KZ" dirty="0" smtClean="0"/>
            <a:t>Шығарылған</a:t>
          </a:r>
          <a:endParaRPr lang="ru-RU" dirty="0"/>
        </a:p>
      </dgm:t>
    </dgm:pt>
    <dgm:pt modelId="{5E3C3755-44C7-45E1-8FE2-5457CE8958A6}" type="parTrans" cxnId="{2B88522F-8BDC-4B0C-A579-D108301DF7A6}">
      <dgm:prSet/>
      <dgm:spPr/>
      <dgm:t>
        <a:bodyPr/>
        <a:lstStyle/>
        <a:p>
          <a:endParaRPr lang="ru-RU"/>
        </a:p>
      </dgm:t>
    </dgm:pt>
    <dgm:pt modelId="{17C2AE80-CA78-4937-997B-B6A358A997B3}" type="sibTrans" cxnId="{2B88522F-8BDC-4B0C-A579-D108301DF7A6}">
      <dgm:prSet/>
      <dgm:spPr/>
      <dgm:t>
        <a:bodyPr/>
        <a:lstStyle/>
        <a:p>
          <a:endParaRPr lang="ru-RU"/>
        </a:p>
      </dgm:t>
    </dgm:pt>
    <dgm:pt modelId="{9A0E37EF-37CB-45EE-AA19-EA5B6E2F6C72}">
      <dgm:prSet phldrT="[Текст]"/>
      <dgm:spPr/>
      <dgm:t>
        <a:bodyPr/>
        <a:lstStyle/>
        <a:p>
          <a:r>
            <a:rPr lang="kk-KZ" dirty="0" smtClean="0"/>
            <a:t>Есептелген</a:t>
          </a:r>
          <a:endParaRPr lang="ru-RU" dirty="0"/>
        </a:p>
      </dgm:t>
    </dgm:pt>
    <dgm:pt modelId="{BFD3E156-2999-47B3-97BC-85F9B0F9AC7A}" type="parTrans" cxnId="{0FCFE9AE-A724-4ED0-A037-98D3F885F9A7}">
      <dgm:prSet/>
      <dgm:spPr/>
      <dgm:t>
        <a:bodyPr/>
        <a:lstStyle/>
        <a:p>
          <a:endParaRPr lang="ru-RU"/>
        </a:p>
      </dgm:t>
    </dgm:pt>
    <dgm:pt modelId="{220D5400-A214-401A-862D-80730977022F}" type="sibTrans" cxnId="{0FCFE9AE-A724-4ED0-A037-98D3F885F9A7}">
      <dgm:prSet/>
      <dgm:spPr/>
      <dgm:t>
        <a:bodyPr/>
        <a:lstStyle/>
        <a:p>
          <a:endParaRPr lang="ru-RU"/>
        </a:p>
      </dgm:t>
    </dgm:pt>
    <dgm:pt modelId="{73C5A8F7-5B47-470A-91BB-238F3C1F96B2}">
      <dgm:prSet phldrT="[Текст]"/>
      <dgm:spPr/>
      <dgm:t>
        <a:bodyPr/>
        <a:lstStyle/>
        <a:p>
          <a:r>
            <a:rPr lang="ru-RU" dirty="0" smtClean="0"/>
            <a:t>12 000тг</a:t>
          </a:r>
          <a:endParaRPr lang="ru-RU" dirty="0"/>
        </a:p>
      </dgm:t>
    </dgm:pt>
    <dgm:pt modelId="{20A78413-B34B-462F-9F8B-2C7884CBCB4D}" type="parTrans" cxnId="{02C15421-F7A4-4F5F-8EBD-642BD5A94481}">
      <dgm:prSet/>
      <dgm:spPr/>
      <dgm:t>
        <a:bodyPr/>
        <a:lstStyle/>
        <a:p>
          <a:endParaRPr lang="ru-RU"/>
        </a:p>
      </dgm:t>
    </dgm:pt>
    <dgm:pt modelId="{B6C6BBD4-06F2-4BF6-B4C0-E8302E350576}" type="sibTrans" cxnId="{02C15421-F7A4-4F5F-8EBD-642BD5A94481}">
      <dgm:prSet/>
      <dgm:spPr/>
      <dgm:t>
        <a:bodyPr/>
        <a:lstStyle/>
        <a:p>
          <a:endParaRPr lang="ru-RU"/>
        </a:p>
      </dgm:t>
    </dgm:pt>
    <dgm:pt modelId="{CA84D937-07A6-43DE-A5C6-83207F559D1E}">
      <dgm:prSet phldrT="[Текст]"/>
      <dgm:spPr/>
      <dgm:t>
        <a:bodyPr/>
        <a:lstStyle/>
        <a:p>
          <a:r>
            <a:rPr lang="ru-RU" dirty="0" smtClean="0"/>
            <a:t>18 750тг</a:t>
          </a:r>
          <a:endParaRPr lang="ru-RU" dirty="0"/>
        </a:p>
      </dgm:t>
    </dgm:pt>
    <dgm:pt modelId="{A45FD737-DE8C-473F-8B55-6B30043A4591}" type="parTrans" cxnId="{42E795E1-5CF7-4DAC-B1D2-758BF5C2719C}">
      <dgm:prSet/>
      <dgm:spPr/>
      <dgm:t>
        <a:bodyPr/>
        <a:lstStyle/>
        <a:p>
          <a:endParaRPr lang="ru-RU"/>
        </a:p>
      </dgm:t>
    </dgm:pt>
    <dgm:pt modelId="{BAE544D4-1A55-4B40-9079-35CFE39898E3}" type="sibTrans" cxnId="{42E795E1-5CF7-4DAC-B1D2-758BF5C2719C}">
      <dgm:prSet/>
      <dgm:spPr/>
      <dgm:t>
        <a:bodyPr/>
        <a:lstStyle/>
        <a:p>
          <a:endParaRPr lang="ru-RU"/>
        </a:p>
      </dgm:t>
    </dgm:pt>
    <dgm:pt modelId="{04A9410A-FAB9-49BB-9087-2D21609CF240}" type="pres">
      <dgm:prSet presAssocID="{03D99EF3-8237-4C6D-8C88-1071E05F34E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96FC288-AF79-4D6C-A171-DF34213C308C}" type="pres">
      <dgm:prSet presAssocID="{44503FE5-8BD4-41BB-A531-31A13F767D0E}" presName="linNode" presStyleCnt="0"/>
      <dgm:spPr/>
    </dgm:pt>
    <dgm:pt modelId="{7308E386-3674-456E-820F-AC6FCC085F30}" type="pres">
      <dgm:prSet presAssocID="{44503FE5-8BD4-41BB-A531-31A13F767D0E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0AAC9C-D2DE-407F-B5CD-5775B9BE385F}" type="pres">
      <dgm:prSet presAssocID="{44503FE5-8BD4-41BB-A531-31A13F767D0E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ED2785-24CD-4FB1-B835-31FCAD0C06D6}" type="pres">
      <dgm:prSet presAssocID="{2EF156FE-B09E-4852-8BAC-D627CFE4D486}" presName="spacing" presStyleCnt="0"/>
      <dgm:spPr/>
    </dgm:pt>
    <dgm:pt modelId="{B2F3F0BF-2026-42AB-8A91-E6C82E12BEC1}" type="pres">
      <dgm:prSet presAssocID="{2A38DFFE-F28D-4DDC-B794-3CD5D02D8E70}" presName="linNode" presStyleCnt="0"/>
      <dgm:spPr/>
    </dgm:pt>
    <dgm:pt modelId="{0FBB6C9C-BBC0-422B-8298-F563D451E748}" type="pres">
      <dgm:prSet presAssocID="{2A38DFFE-F28D-4DDC-B794-3CD5D02D8E70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97383-FA70-40C1-A5CF-3292BDC79558}" type="pres">
      <dgm:prSet presAssocID="{2A38DFFE-F28D-4DDC-B794-3CD5D02D8E70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324A13-1CEB-4337-B34E-AD915573A5E6}" type="presOf" srcId="{44503FE5-8BD4-41BB-A531-31A13F767D0E}" destId="{7308E386-3674-456E-820F-AC6FCC085F30}" srcOrd="0" destOrd="0" presId="urn:microsoft.com/office/officeart/2005/8/layout/vList6"/>
    <dgm:cxn modelId="{F1A2626A-60CC-4ACB-8691-427CCA17C01F}" type="presOf" srcId="{2A38DFFE-F28D-4DDC-B794-3CD5D02D8E70}" destId="{0FBB6C9C-BBC0-422B-8298-F563D451E748}" srcOrd="0" destOrd="0" presId="urn:microsoft.com/office/officeart/2005/8/layout/vList6"/>
    <dgm:cxn modelId="{8F9F00D9-7D25-41AF-A589-B70A143C1A50}" srcId="{44503FE5-8BD4-41BB-A531-31A13F767D0E}" destId="{66E51BAE-0416-4BAA-A1D1-FFA485686760}" srcOrd="0" destOrd="0" parTransId="{71C997F7-ADF3-4A58-8F02-F6E23DA812FE}" sibTransId="{76D4E208-08B7-454E-8C06-B8639903F1FB}"/>
    <dgm:cxn modelId="{42E795E1-5CF7-4DAC-B1D2-758BF5C2719C}" srcId="{2A38DFFE-F28D-4DDC-B794-3CD5D02D8E70}" destId="{CA84D937-07A6-43DE-A5C6-83207F559D1E}" srcOrd="2" destOrd="0" parTransId="{A45FD737-DE8C-473F-8B55-6B30043A4591}" sibTransId="{BAE544D4-1A55-4B40-9079-35CFE39898E3}"/>
    <dgm:cxn modelId="{D24F1D98-468D-45F3-92ED-641341FCDA73}" type="presOf" srcId="{9A0E37EF-37CB-45EE-AA19-EA5B6E2F6C72}" destId="{7F197383-FA70-40C1-A5CF-3292BDC79558}" srcOrd="0" destOrd="1" presId="urn:microsoft.com/office/officeart/2005/8/layout/vList6"/>
    <dgm:cxn modelId="{56C953D7-C338-4730-B164-8BB8A26D7B2E}" srcId="{03D99EF3-8237-4C6D-8C88-1071E05F34E7}" destId="{2A38DFFE-F28D-4DDC-B794-3CD5D02D8E70}" srcOrd="1" destOrd="0" parTransId="{25095374-5A97-4EAD-8F08-3E6FF8976AE4}" sibTransId="{55CBE419-B99D-4DDF-B370-C3F016E6CCC1}"/>
    <dgm:cxn modelId="{EE17DB34-6A06-4592-896A-CC194936D38D}" type="presOf" srcId="{66E51BAE-0416-4BAA-A1D1-FFA485686760}" destId="{DD0AAC9C-D2DE-407F-B5CD-5775B9BE385F}" srcOrd="0" destOrd="0" presId="urn:microsoft.com/office/officeart/2005/8/layout/vList6"/>
    <dgm:cxn modelId="{27D9D6B8-3329-4DFC-939F-D977CD81C23B}" type="presOf" srcId="{A4BD0B3C-8402-4021-83E4-8BEC75B39387}" destId="{7F197383-FA70-40C1-A5CF-3292BDC79558}" srcOrd="0" destOrd="0" presId="urn:microsoft.com/office/officeart/2005/8/layout/vList6"/>
    <dgm:cxn modelId="{2B88522F-8BDC-4B0C-A579-D108301DF7A6}" srcId="{2A38DFFE-F28D-4DDC-B794-3CD5D02D8E70}" destId="{A4BD0B3C-8402-4021-83E4-8BEC75B39387}" srcOrd="0" destOrd="0" parTransId="{5E3C3755-44C7-45E1-8FE2-5457CE8958A6}" sibTransId="{17C2AE80-CA78-4937-997B-B6A358A997B3}"/>
    <dgm:cxn modelId="{CCFA357A-17B8-46B1-A499-414292CFE800}" srcId="{44503FE5-8BD4-41BB-A531-31A13F767D0E}" destId="{222AC73D-D957-45BE-9288-A4A15B525DE1}" srcOrd="1" destOrd="0" parTransId="{D0283EBD-65D0-40EF-880F-3B1ABD8D31D3}" sibTransId="{234A5524-D892-49B4-88B3-F37FA7DC287F}"/>
    <dgm:cxn modelId="{1AF51F30-6D5C-4C02-8C0C-40280C3C6166}" srcId="{03D99EF3-8237-4C6D-8C88-1071E05F34E7}" destId="{44503FE5-8BD4-41BB-A531-31A13F767D0E}" srcOrd="0" destOrd="0" parTransId="{05D59907-A7B8-4AB1-8FF0-5F9A23437109}" sibTransId="{2EF156FE-B09E-4852-8BAC-D627CFE4D486}"/>
    <dgm:cxn modelId="{288F9ED5-E741-4CDC-A1F6-08DBA23C7789}" type="presOf" srcId="{73C5A8F7-5B47-470A-91BB-238F3C1F96B2}" destId="{DD0AAC9C-D2DE-407F-B5CD-5775B9BE385F}" srcOrd="0" destOrd="2" presId="urn:microsoft.com/office/officeart/2005/8/layout/vList6"/>
    <dgm:cxn modelId="{FDAB44FF-7382-450D-B162-820644824478}" type="presOf" srcId="{222AC73D-D957-45BE-9288-A4A15B525DE1}" destId="{DD0AAC9C-D2DE-407F-B5CD-5775B9BE385F}" srcOrd="0" destOrd="1" presId="urn:microsoft.com/office/officeart/2005/8/layout/vList6"/>
    <dgm:cxn modelId="{E55F3862-4898-4035-B8F3-23C5376E5B76}" type="presOf" srcId="{CA84D937-07A6-43DE-A5C6-83207F559D1E}" destId="{7F197383-FA70-40C1-A5CF-3292BDC79558}" srcOrd="0" destOrd="2" presId="urn:microsoft.com/office/officeart/2005/8/layout/vList6"/>
    <dgm:cxn modelId="{0FCFE9AE-A724-4ED0-A037-98D3F885F9A7}" srcId="{2A38DFFE-F28D-4DDC-B794-3CD5D02D8E70}" destId="{9A0E37EF-37CB-45EE-AA19-EA5B6E2F6C72}" srcOrd="1" destOrd="0" parTransId="{BFD3E156-2999-47B3-97BC-85F9B0F9AC7A}" sibTransId="{220D5400-A214-401A-862D-80730977022F}"/>
    <dgm:cxn modelId="{02C15421-F7A4-4F5F-8EBD-642BD5A94481}" srcId="{44503FE5-8BD4-41BB-A531-31A13F767D0E}" destId="{73C5A8F7-5B47-470A-91BB-238F3C1F96B2}" srcOrd="2" destOrd="0" parTransId="{20A78413-B34B-462F-9F8B-2C7884CBCB4D}" sibTransId="{B6C6BBD4-06F2-4BF6-B4C0-E8302E350576}"/>
    <dgm:cxn modelId="{4B719CE2-0F07-4D9D-BF10-AC94B9B81566}" type="presOf" srcId="{03D99EF3-8237-4C6D-8C88-1071E05F34E7}" destId="{04A9410A-FAB9-49BB-9087-2D21609CF240}" srcOrd="0" destOrd="0" presId="urn:microsoft.com/office/officeart/2005/8/layout/vList6"/>
    <dgm:cxn modelId="{D0D55F17-0B22-4159-AA5F-F7A375DE136A}" type="presParOf" srcId="{04A9410A-FAB9-49BB-9087-2D21609CF240}" destId="{896FC288-AF79-4D6C-A171-DF34213C308C}" srcOrd="0" destOrd="0" presId="urn:microsoft.com/office/officeart/2005/8/layout/vList6"/>
    <dgm:cxn modelId="{E01E767A-D617-47EC-A381-E91149A4D2F3}" type="presParOf" srcId="{896FC288-AF79-4D6C-A171-DF34213C308C}" destId="{7308E386-3674-456E-820F-AC6FCC085F30}" srcOrd="0" destOrd="0" presId="urn:microsoft.com/office/officeart/2005/8/layout/vList6"/>
    <dgm:cxn modelId="{3595383E-40CF-43ED-9465-EB95FA2CFC22}" type="presParOf" srcId="{896FC288-AF79-4D6C-A171-DF34213C308C}" destId="{DD0AAC9C-D2DE-407F-B5CD-5775B9BE385F}" srcOrd="1" destOrd="0" presId="urn:microsoft.com/office/officeart/2005/8/layout/vList6"/>
    <dgm:cxn modelId="{90FA4F5C-205F-4A67-82A0-F7156CC2A832}" type="presParOf" srcId="{04A9410A-FAB9-49BB-9087-2D21609CF240}" destId="{9FED2785-24CD-4FB1-B835-31FCAD0C06D6}" srcOrd="1" destOrd="0" presId="urn:microsoft.com/office/officeart/2005/8/layout/vList6"/>
    <dgm:cxn modelId="{A611E00E-1C63-4203-ACE1-11E2977FD786}" type="presParOf" srcId="{04A9410A-FAB9-49BB-9087-2D21609CF240}" destId="{B2F3F0BF-2026-42AB-8A91-E6C82E12BEC1}" srcOrd="2" destOrd="0" presId="urn:microsoft.com/office/officeart/2005/8/layout/vList6"/>
    <dgm:cxn modelId="{00E1A963-A3EF-402B-99AB-2DCE9EA8F5D8}" type="presParOf" srcId="{B2F3F0BF-2026-42AB-8A91-E6C82E12BEC1}" destId="{0FBB6C9C-BBC0-422B-8298-F563D451E748}" srcOrd="0" destOrd="0" presId="urn:microsoft.com/office/officeart/2005/8/layout/vList6"/>
    <dgm:cxn modelId="{BBE3D4AC-A780-42BE-BC5D-3436AC3F842D}" type="presParOf" srcId="{B2F3F0BF-2026-42AB-8A91-E6C82E12BEC1}" destId="{7F197383-FA70-40C1-A5CF-3292BDC7955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0AAC9C-D2DE-407F-B5CD-5775B9BE385F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err="1" smtClean="0"/>
            <a:t>Есепке</a:t>
          </a:r>
          <a:r>
            <a:rPr lang="ru-RU" sz="3300" kern="1200" dirty="0" smtClean="0"/>
            <a:t> </a:t>
          </a:r>
          <a:r>
            <a:rPr lang="ru-RU" sz="3300" kern="1200" dirty="0" err="1" smtClean="0"/>
            <a:t>алын</a:t>
          </a:r>
          <a:r>
            <a:rPr lang="kk-KZ" sz="3300" kern="1200" dirty="0" smtClean="0"/>
            <a:t>ған</a:t>
          </a:r>
          <a:endParaRPr lang="ru-RU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3300" kern="1200" dirty="0" smtClean="0"/>
            <a:t>Төленіп қойған  </a:t>
          </a:r>
          <a:endParaRPr lang="ru-RU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12 000тг</a:t>
          </a:r>
          <a:endParaRPr lang="ru-RU" sz="3300" kern="1200" dirty="0"/>
        </a:p>
      </dsp:txBody>
      <dsp:txXfrm>
        <a:off x="3291839" y="269889"/>
        <a:ext cx="4129750" cy="1616020"/>
      </dsp:txXfrm>
    </dsp:sp>
    <dsp:sp modelId="{7308E386-3674-456E-820F-AC6FCC085F30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Сатып алу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112 000тг</a:t>
          </a:r>
          <a:r>
            <a:rPr lang="kk-KZ" sz="2800" kern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rPr>
            <a:t> </a:t>
          </a:r>
          <a:endParaRPr lang="ru-RU" sz="2800" kern="1200" dirty="0">
            <a:latin typeface="Arial Unicode MS" panose="020B0604020202020204" pitchFamily="34" charset="-128"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105183" y="105735"/>
        <a:ext cx="3081474" cy="1944328"/>
      </dsp:txXfrm>
    </dsp:sp>
    <dsp:sp modelId="{7F197383-FA70-40C1-A5CF-3292BDC79558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3300" kern="1200" dirty="0" smtClean="0"/>
            <a:t>Шығарылған</a:t>
          </a:r>
          <a:endParaRPr lang="ru-RU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3300" kern="1200" dirty="0" smtClean="0"/>
            <a:t>Есептелген</a:t>
          </a:r>
          <a:endParaRPr lang="ru-RU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300" kern="1200" dirty="0" smtClean="0"/>
            <a:t>18 750тг</a:t>
          </a:r>
          <a:endParaRPr lang="ru-RU" sz="3300" kern="1200" dirty="0"/>
        </a:p>
      </dsp:txBody>
      <dsp:txXfrm>
        <a:off x="3291839" y="2640053"/>
        <a:ext cx="4129750" cy="1616020"/>
      </dsp:txXfrm>
    </dsp:sp>
    <dsp:sp modelId="{0FBB6C9C-BBC0-422B-8298-F563D451E748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err="1" smtClean="0"/>
            <a:t>Сату</a:t>
          </a:r>
          <a:endParaRPr lang="ru-RU" sz="3200" kern="1200" dirty="0" smtClean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175 000тг</a:t>
          </a:r>
          <a:endParaRPr lang="ru-RU" sz="3200" kern="1200" dirty="0"/>
        </a:p>
      </dsp:txBody>
      <dsp:txXfrm>
        <a:off x="105183" y="2475899"/>
        <a:ext cx="3081474" cy="1944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6FACD-35EC-40C0-BEA5-0896C0892D49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14A5D-0B76-4F4E-B95E-9B1A03134C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149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14A5D-0B76-4F4E-B95E-9B1A03134C76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376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9764-1989-4F0D-9E32-EBB4FBD4CD7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2EE-65CC-488B-B866-8FC6AECBB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09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9764-1989-4F0D-9E32-EBB4FBD4CD7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2EE-65CC-488B-B866-8FC6AECBB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1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9764-1989-4F0D-9E32-EBB4FBD4CD7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2EE-65CC-488B-B866-8FC6AECBB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3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9764-1989-4F0D-9E32-EBB4FBD4CD7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2EE-65CC-488B-B866-8FC6AECBB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25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9764-1989-4F0D-9E32-EBB4FBD4CD7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2EE-65CC-488B-B866-8FC6AECBB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123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9764-1989-4F0D-9E32-EBB4FBD4CD7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2EE-65CC-488B-B866-8FC6AECBB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1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9764-1989-4F0D-9E32-EBB4FBD4CD7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2EE-65CC-488B-B866-8FC6AECBB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535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9764-1989-4F0D-9E32-EBB4FBD4CD7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2EE-65CC-488B-B866-8FC6AECBB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48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9764-1989-4F0D-9E32-EBB4FBD4CD7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2EE-65CC-488B-B866-8FC6AECBB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518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9764-1989-4F0D-9E32-EBB4FBD4CD7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2EE-65CC-488B-B866-8FC6AECBB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35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59764-1989-4F0D-9E32-EBB4FBD4CD7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642EE-65CC-488B-B866-8FC6AECBB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91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59764-1989-4F0D-9E32-EBB4FBD4CD7A}" type="datetimeFigureOut">
              <a:rPr lang="ru-RU" smtClean="0"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642EE-65CC-488B-B866-8FC6AECBB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05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tokadoka.com/media/2019/01/%D0%9D%D0%94%D0%A1-%D0%B2-%D0%9A%D0%B0%D0%B7%D0%B0%D1%85%D1%81%D1%82%D0%B0%D0%BD%D0%B5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ҚОСЫЛҒАН ҚҰН САЛЫҒЫ (ҚҚС)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03093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686800" cy="6624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2) </a:t>
            </a:r>
            <a:r>
              <a:rPr lang="ru-RU" sz="4800" dirty="0" smtClean="0"/>
              <a:t>резидент </a:t>
            </a:r>
            <a:r>
              <a:rPr lang="ru-RU" sz="4800" dirty="0" err="1" smtClean="0"/>
              <a:t>еместен</a:t>
            </a:r>
            <a:r>
              <a:rPr lang="ru-RU" sz="4800" dirty="0" smtClean="0"/>
              <a:t> </a:t>
            </a:r>
            <a:r>
              <a:rPr lang="ru-RU" sz="4800" dirty="0" err="1" smtClean="0"/>
              <a:t>жұмыстарды</a:t>
            </a:r>
            <a:r>
              <a:rPr lang="ru-RU" sz="4800" dirty="0" smtClean="0"/>
              <a:t>, </a:t>
            </a:r>
            <a:r>
              <a:rPr lang="ru-RU" sz="4800" dirty="0" err="1" smtClean="0"/>
              <a:t>көрсетілетін</a:t>
            </a:r>
            <a:r>
              <a:rPr lang="ru-RU" sz="4800" dirty="0" smtClean="0"/>
              <a:t> </a:t>
            </a:r>
            <a:r>
              <a:rPr lang="ru-RU" sz="4800" dirty="0" err="1" smtClean="0"/>
              <a:t>қызметтерді</a:t>
            </a:r>
            <a:r>
              <a:rPr lang="ru-RU" sz="4800" dirty="0" smtClean="0"/>
              <a:t> </a:t>
            </a:r>
            <a:r>
              <a:rPr lang="ru-RU" sz="4800" dirty="0" err="1" smtClean="0"/>
              <a:t>сатып</a:t>
            </a:r>
            <a:r>
              <a:rPr lang="ru-RU" sz="4800" dirty="0" smtClean="0"/>
              <a:t> </a:t>
            </a:r>
            <a:r>
              <a:rPr lang="ru-RU" sz="4800" dirty="0" err="1" smtClean="0"/>
              <a:t>алу</a:t>
            </a:r>
            <a:r>
              <a:rPr lang="ru-RU" sz="4800" dirty="0" smtClean="0"/>
              <a:t> </a:t>
            </a:r>
            <a:r>
              <a:rPr lang="ru-RU" sz="4800" dirty="0" err="1" smtClean="0"/>
              <a:t>кезінде</a:t>
            </a:r>
            <a:r>
              <a:rPr lang="ru-RU" sz="4800" dirty="0" smtClean="0"/>
              <a:t> ҚҚС </a:t>
            </a:r>
            <a:r>
              <a:rPr lang="ru-RU" sz="4800" dirty="0" err="1" smtClean="0"/>
              <a:t>төлеуші</a:t>
            </a:r>
            <a:r>
              <a:rPr lang="ru-RU" sz="4800" dirty="0" smtClean="0"/>
              <a:t> </a:t>
            </a:r>
            <a:r>
              <a:rPr lang="ru-RU" sz="4800" dirty="0" err="1" smtClean="0"/>
              <a:t>жасайтын</a:t>
            </a:r>
            <a:r>
              <a:rPr lang="ru-RU" sz="4800" dirty="0" smtClean="0"/>
              <a:t> </a:t>
            </a:r>
            <a:r>
              <a:rPr lang="ru-RU" sz="4800" dirty="0" err="1" smtClean="0"/>
              <a:t>айналым</a:t>
            </a:r>
            <a:r>
              <a:rPr lang="ru-RU" sz="4800" dirty="0" smtClean="0"/>
              <a:t>.</a:t>
            </a:r>
          </a:p>
          <a:p>
            <a:pPr marL="0" indent="0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3) </a:t>
            </a:r>
            <a:r>
              <a:rPr lang="ru-RU" sz="4800" dirty="0" err="1" smtClean="0"/>
              <a:t>тауарлардың</a:t>
            </a:r>
            <a:r>
              <a:rPr lang="ru-RU" sz="4800" dirty="0" smtClean="0"/>
              <a:t> </a:t>
            </a:r>
            <a:r>
              <a:rPr lang="ru-RU" sz="4800" dirty="0" err="1" smtClean="0"/>
              <a:t>қалдықтары</a:t>
            </a:r>
            <a:r>
              <a:rPr lang="ru-RU" sz="4800" dirty="0" smtClean="0"/>
              <a:t> </a:t>
            </a:r>
            <a:r>
              <a:rPr lang="ru-RU" sz="4800" dirty="0" err="1" smtClean="0"/>
              <a:t>түріндегі</a:t>
            </a:r>
            <a:r>
              <a:rPr lang="ru-RU" sz="4800" dirty="0" smtClean="0"/>
              <a:t> </a:t>
            </a:r>
            <a:r>
              <a:rPr lang="ru-RU" sz="4800" dirty="0" err="1" smtClean="0"/>
              <a:t>айналым</a:t>
            </a:r>
            <a:r>
              <a:rPr lang="ru-RU" sz="4800" dirty="0" smtClean="0"/>
              <a:t> </a:t>
            </a:r>
            <a:r>
              <a:rPr lang="ru-RU" sz="4800" dirty="0" err="1" smtClean="0"/>
              <a:t>қамтылуға</a:t>
            </a:r>
            <a:r>
              <a:rPr lang="ru-RU" sz="4800" dirty="0" smtClean="0"/>
              <a:t> </a:t>
            </a:r>
            <a:r>
              <a:rPr lang="ru-RU" sz="4800" dirty="0" err="1" smtClean="0"/>
              <a:t>тиіс</a:t>
            </a:r>
            <a:r>
              <a:rPr lang="ru-RU" sz="4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52912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922114"/>
          </a:xfrm>
        </p:spPr>
        <p:txBody>
          <a:bodyPr>
            <a:noAutofit/>
          </a:bodyPr>
          <a:lstStyle/>
          <a:p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Салық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салынбайтын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айналым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болып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табылады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(СК 370-Б.):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ҚҚС-дан </a:t>
            </a:r>
            <a:r>
              <a:rPr lang="ru-RU" dirty="0" err="1" smtClean="0"/>
              <a:t>босатылған</a:t>
            </a:r>
            <a:r>
              <a:rPr lang="ru-RU" dirty="0" smtClean="0"/>
              <a:t> </a:t>
            </a:r>
            <a:r>
              <a:rPr lang="ru-RU" dirty="0" err="1" smtClean="0"/>
              <a:t>тауарларды</a:t>
            </a:r>
            <a:r>
              <a:rPr lang="ru-RU" dirty="0" smtClean="0"/>
              <a:t>, </a:t>
            </a:r>
            <a:r>
              <a:rPr lang="ru-RU" dirty="0" err="1" smtClean="0"/>
              <a:t>жұмыстарды</a:t>
            </a:r>
            <a:r>
              <a:rPr lang="ru-RU" dirty="0" smtClean="0"/>
              <a:t>, </a:t>
            </a:r>
            <a:r>
              <a:rPr lang="ru-RU" dirty="0" err="1" smtClean="0"/>
              <a:t>көрсетілетін</a:t>
            </a:r>
            <a:r>
              <a:rPr lang="ru-RU" dirty="0" smtClean="0"/>
              <a:t> </a:t>
            </a:r>
            <a:r>
              <a:rPr lang="ru-RU" dirty="0" err="1" smtClean="0"/>
              <a:t>қызметтерді</a:t>
            </a:r>
            <a:r>
              <a:rPr lang="ru-RU" dirty="0" smtClean="0"/>
              <a:t> </a:t>
            </a:r>
            <a:r>
              <a:rPr lang="ru-RU" dirty="0" err="1" smtClean="0"/>
              <a:t>өткізу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айналым</a:t>
            </a:r>
            <a:r>
              <a:rPr lang="ru-RU" dirty="0" smtClean="0"/>
              <a:t>;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өткізу</a:t>
            </a:r>
            <a:r>
              <a:rPr lang="ru-RU" dirty="0" smtClean="0"/>
              <a:t> </a:t>
            </a:r>
            <a:r>
              <a:rPr lang="ru-RU" dirty="0" err="1" smtClean="0"/>
              <a:t>орны</a:t>
            </a:r>
            <a:r>
              <a:rPr lang="ru-RU" dirty="0" smtClean="0"/>
              <a:t> ҚР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табылмайтын</a:t>
            </a:r>
            <a:r>
              <a:rPr lang="ru-RU" dirty="0" smtClean="0"/>
              <a:t> </a:t>
            </a:r>
            <a:r>
              <a:rPr lang="ru-RU" dirty="0" err="1" smtClean="0"/>
              <a:t>тауарларды</a:t>
            </a:r>
            <a:r>
              <a:rPr lang="ru-RU" dirty="0" smtClean="0"/>
              <a:t>, </a:t>
            </a:r>
            <a:r>
              <a:rPr lang="ru-RU" dirty="0" err="1" smtClean="0"/>
              <a:t>жұмыстарды</a:t>
            </a:r>
            <a:r>
              <a:rPr lang="ru-RU" dirty="0" smtClean="0"/>
              <a:t>, </a:t>
            </a:r>
            <a:r>
              <a:rPr lang="ru-RU" dirty="0" err="1" smtClean="0"/>
              <a:t>көрсетілетін</a:t>
            </a:r>
            <a:r>
              <a:rPr lang="ru-RU" dirty="0" smtClean="0"/>
              <a:t> </a:t>
            </a:r>
            <a:r>
              <a:rPr lang="ru-RU" dirty="0" err="1" smtClean="0"/>
              <a:t>қызметтерді</a:t>
            </a:r>
            <a:r>
              <a:rPr lang="ru-RU" dirty="0" smtClean="0"/>
              <a:t> </a:t>
            </a:r>
            <a:r>
              <a:rPr lang="ru-RU" dirty="0" err="1" smtClean="0"/>
              <a:t>өткізу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айналым</a:t>
            </a:r>
            <a:r>
              <a:rPr lang="ru-RU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183270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Өткізу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бойынша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айналым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мөлшерін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қалай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анықтауға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болады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 (СК 380 бабы)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Өткізу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айналымның</a:t>
            </a:r>
            <a:r>
              <a:rPr lang="ru-RU" dirty="0" smtClean="0"/>
              <a:t> </a:t>
            </a:r>
            <a:r>
              <a:rPr lang="ru-RU" dirty="0" err="1" smtClean="0"/>
              <a:t>мөлшері</a:t>
            </a:r>
            <a:r>
              <a:rPr lang="ru-RU" dirty="0" smtClean="0"/>
              <a:t> </a:t>
            </a:r>
            <a:r>
              <a:rPr lang="ru-RU" dirty="0" err="1" smtClean="0"/>
              <a:t>мәміле</a:t>
            </a:r>
            <a:r>
              <a:rPr lang="ru-RU" dirty="0" smtClean="0"/>
              <a:t> </a:t>
            </a:r>
            <a:r>
              <a:rPr lang="ru-RU" dirty="0" err="1" smtClean="0"/>
              <a:t>тараптары</a:t>
            </a:r>
            <a:r>
              <a:rPr lang="ru-RU" dirty="0" smtClean="0"/>
              <a:t> </a:t>
            </a:r>
            <a:r>
              <a:rPr lang="ru-RU" dirty="0" err="1" smtClean="0"/>
              <a:t>қолданатын</a:t>
            </a:r>
            <a:r>
              <a:rPr lang="ru-RU" dirty="0" smtClean="0"/>
              <a:t> </a:t>
            </a:r>
            <a:r>
              <a:rPr lang="ru-RU" dirty="0" err="1" smtClean="0"/>
              <a:t>бағалар</a:t>
            </a:r>
            <a:r>
              <a:rPr lang="ru-RU" dirty="0" smtClean="0"/>
              <a:t> мен </a:t>
            </a:r>
            <a:r>
              <a:rPr lang="ru-RU" dirty="0" err="1" smtClean="0"/>
              <a:t>тарифтерге</a:t>
            </a:r>
            <a:r>
              <a:rPr lang="ru-RU" dirty="0" smtClean="0"/>
              <a:t> </a:t>
            </a:r>
            <a:r>
              <a:rPr lang="ru-RU" dirty="0" err="1" smtClean="0"/>
              <a:t>сүйене</a:t>
            </a:r>
            <a:r>
              <a:rPr lang="ru-RU" dirty="0" smtClean="0"/>
              <a:t> </a:t>
            </a:r>
            <a:r>
              <a:rPr lang="ru-RU" dirty="0" err="1" smtClean="0"/>
              <a:t>отырып</a:t>
            </a:r>
            <a:r>
              <a:rPr lang="ru-RU" dirty="0" smtClean="0"/>
              <a:t>, </a:t>
            </a:r>
            <a:r>
              <a:rPr lang="ru-RU" dirty="0" err="1" smtClean="0"/>
              <a:t>оларға</a:t>
            </a:r>
            <a:r>
              <a:rPr lang="ru-RU" dirty="0" smtClean="0"/>
              <a:t> ҚҚС </a:t>
            </a:r>
            <a:r>
              <a:rPr lang="ru-RU" dirty="0" err="1" smtClean="0"/>
              <a:t>қоспай</a:t>
            </a:r>
            <a:r>
              <a:rPr lang="ru-RU" dirty="0" smtClean="0"/>
              <a:t> </a:t>
            </a:r>
            <a:r>
              <a:rPr lang="ru-RU" dirty="0" err="1" smtClean="0"/>
              <a:t>өткізілетін</a:t>
            </a:r>
            <a:r>
              <a:rPr lang="ru-RU" dirty="0" smtClean="0"/>
              <a:t> </a:t>
            </a:r>
            <a:r>
              <a:rPr lang="ru-RU" dirty="0" err="1" smtClean="0"/>
              <a:t>тауарлардың</a:t>
            </a:r>
            <a:r>
              <a:rPr lang="ru-RU" dirty="0" smtClean="0"/>
              <a:t>, </a:t>
            </a:r>
            <a:r>
              <a:rPr lang="ru-RU" dirty="0" err="1" smtClean="0"/>
              <a:t>жұмыстардың</a:t>
            </a:r>
            <a:r>
              <a:rPr lang="ru-RU" dirty="0" smtClean="0"/>
              <a:t>, </a:t>
            </a:r>
            <a:r>
              <a:rPr lang="ru-RU" dirty="0" err="1" smtClean="0"/>
              <a:t>көрсетілетін</a:t>
            </a:r>
            <a:r>
              <a:rPr lang="ru-RU" dirty="0" smtClean="0"/>
              <a:t> </a:t>
            </a:r>
            <a:r>
              <a:rPr lang="ru-RU" dirty="0" err="1" smtClean="0"/>
              <a:t>қызметтердің</a:t>
            </a:r>
            <a:r>
              <a:rPr lang="ru-RU" dirty="0" smtClean="0"/>
              <a:t> </a:t>
            </a:r>
            <a:r>
              <a:rPr lang="ru-RU" dirty="0" err="1" smtClean="0"/>
              <a:t>құны</a:t>
            </a:r>
            <a:r>
              <a:rPr lang="ru-RU" dirty="0" smtClean="0"/>
              <a:t> </a:t>
            </a:r>
            <a:r>
              <a:rPr lang="ru-RU" dirty="0" err="1" smtClean="0"/>
              <a:t>ретінде</a:t>
            </a:r>
            <a:r>
              <a:rPr lang="ru-RU" dirty="0" smtClean="0"/>
              <a:t> </a:t>
            </a:r>
            <a:r>
              <a:rPr lang="ru-RU" dirty="0" err="1" smtClean="0"/>
              <a:t>айқындалады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Тауарды</a:t>
            </a:r>
            <a:r>
              <a:rPr lang="ru-RU" dirty="0" smtClean="0"/>
              <a:t> </a:t>
            </a:r>
            <a:r>
              <a:rPr lang="ru-RU" dirty="0" err="1" smtClean="0"/>
              <a:t>бөліп-бөліп</a:t>
            </a:r>
            <a:r>
              <a:rPr lang="ru-RU" dirty="0" smtClean="0"/>
              <a:t> </a:t>
            </a:r>
            <a:r>
              <a:rPr lang="ru-RU" dirty="0" err="1" smtClean="0"/>
              <a:t>төлеу</a:t>
            </a:r>
            <a:r>
              <a:rPr lang="ru-RU" dirty="0" smtClean="0"/>
              <a:t> </a:t>
            </a:r>
            <a:r>
              <a:rPr lang="ru-RU" dirty="0" err="1" smtClean="0"/>
              <a:t>шартымен</a:t>
            </a:r>
            <a:r>
              <a:rPr lang="ru-RU" dirty="0" smtClean="0"/>
              <a:t> </a:t>
            </a:r>
            <a:r>
              <a:rPr lang="ru-RU" dirty="0" err="1" smtClean="0"/>
              <a:t>өткізген</a:t>
            </a:r>
            <a:r>
              <a:rPr lang="ru-RU" dirty="0" smtClean="0"/>
              <a:t> </a:t>
            </a:r>
            <a:r>
              <a:rPr lang="ru-RU" dirty="0" err="1" smtClean="0"/>
              <a:t>кезде</a:t>
            </a:r>
            <a:r>
              <a:rPr lang="ru-RU" dirty="0" smtClean="0"/>
              <a:t> </a:t>
            </a:r>
            <a:r>
              <a:rPr lang="ru-RU" dirty="0" err="1" smtClean="0"/>
              <a:t>өткізілетін</a:t>
            </a:r>
            <a:r>
              <a:rPr lang="ru-RU" dirty="0" smtClean="0"/>
              <a:t> </a:t>
            </a:r>
            <a:r>
              <a:rPr lang="ru-RU" dirty="0" err="1" smtClean="0"/>
              <a:t>тауардың</a:t>
            </a:r>
            <a:r>
              <a:rPr lang="ru-RU" dirty="0" smtClean="0"/>
              <a:t> </a:t>
            </a:r>
            <a:r>
              <a:rPr lang="ru-RU" dirty="0" err="1" smtClean="0"/>
              <a:t>құны</a:t>
            </a:r>
            <a:r>
              <a:rPr lang="ru-RU" dirty="0" smtClean="0"/>
              <a:t> </a:t>
            </a:r>
            <a:r>
              <a:rPr lang="ru-RU" dirty="0" err="1" smtClean="0"/>
              <a:t>барлық</a:t>
            </a:r>
            <a:r>
              <a:rPr lang="ru-RU" dirty="0" smtClean="0"/>
              <a:t> </a:t>
            </a:r>
            <a:r>
              <a:rPr lang="ru-RU" dirty="0" err="1" smtClean="0"/>
              <a:t>тауарларды</a:t>
            </a:r>
            <a:r>
              <a:rPr lang="ru-RU" dirty="0" smtClean="0"/>
              <a:t> </a:t>
            </a:r>
            <a:r>
              <a:rPr lang="ru-RU" dirty="0" err="1" smtClean="0"/>
              <a:t>ескере</a:t>
            </a:r>
            <a:r>
              <a:rPr lang="ru-RU" dirty="0" smtClean="0"/>
              <a:t> </a:t>
            </a:r>
            <a:r>
              <a:rPr lang="ru-RU" dirty="0" err="1" smtClean="0"/>
              <a:t>отырып</a:t>
            </a:r>
            <a:r>
              <a:rPr lang="ru-RU" dirty="0" smtClean="0"/>
              <a:t> </a:t>
            </a:r>
            <a:r>
              <a:rPr lang="ru-RU" dirty="0" err="1" smtClean="0"/>
              <a:t>анықталады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7610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579296" cy="6408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Айналым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мөлшерін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түзету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(СК 383, 384-баптар) </a:t>
            </a:r>
            <a:r>
              <a:rPr lang="ru-RU" dirty="0" err="1" smtClean="0"/>
              <a:t>мынадай</a:t>
            </a:r>
            <a:r>
              <a:rPr lang="ru-RU" dirty="0" smtClean="0"/>
              <a:t> </a:t>
            </a:r>
            <a:r>
              <a:rPr lang="ru-RU" dirty="0" err="1" smtClean="0"/>
              <a:t>жағдайларда</a:t>
            </a:r>
            <a:r>
              <a:rPr lang="ru-RU" dirty="0" smtClean="0"/>
              <a:t> </a:t>
            </a:r>
            <a:r>
              <a:rPr lang="ru-RU" dirty="0" err="1" smtClean="0"/>
              <a:t>жүргізіледі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 err="1" smtClean="0"/>
              <a:t>тауарды</a:t>
            </a:r>
            <a:r>
              <a:rPr lang="ru-RU" dirty="0" smtClean="0"/>
              <a:t> </a:t>
            </a:r>
            <a:r>
              <a:rPr lang="ru-RU" dirty="0" err="1" smtClean="0"/>
              <a:t>толық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ішінара</a:t>
            </a:r>
            <a:r>
              <a:rPr lang="ru-RU" dirty="0" smtClean="0"/>
              <a:t> </a:t>
            </a:r>
            <a:r>
              <a:rPr lang="ru-RU" dirty="0" err="1" smtClean="0"/>
              <a:t>қайтару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 err="1" smtClean="0"/>
              <a:t>мәміле</a:t>
            </a:r>
            <a:r>
              <a:rPr lang="ru-RU" dirty="0" smtClean="0"/>
              <a:t> </a:t>
            </a:r>
            <a:r>
              <a:rPr lang="ru-RU" dirty="0" err="1" smtClean="0"/>
              <a:t>шарттарының</a:t>
            </a:r>
            <a:r>
              <a:rPr lang="ru-RU" dirty="0" smtClean="0"/>
              <a:t> </a:t>
            </a:r>
            <a:r>
              <a:rPr lang="ru-RU" dirty="0" err="1" smtClean="0"/>
              <a:t>өзгеруі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 err="1" smtClean="0"/>
              <a:t>бағаның</a:t>
            </a:r>
            <a:r>
              <a:rPr lang="ru-RU" dirty="0" smtClean="0"/>
              <a:t> </a:t>
            </a:r>
            <a:r>
              <a:rPr lang="ru-RU" dirty="0" err="1" smtClean="0"/>
              <a:t>өзгеруі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 err="1" smtClean="0"/>
              <a:t>бағадан</a:t>
            </a:r>
            <a:r>
              <a:rPr lang="ru-RU" dirty="0" smtClean="0"/>
              <a:t> </a:t>
            </a:r>
            <a:r>
              <a:rPr lang="ru-RU" dirty="0" err="1" smtClean="0"/>
              <a:t>жеңілдіктер</a:t>
            </a:r>
            <a:r>
              <a:rPr lang="ru-RU" dirty="0" smtClean="0"/>
              <a:t>, </a:t>
            </a:r>
            <a:r>
              <a:rPr lang="ru-RU" dirty="0" err="1" smtClean="0"/>
              <a:t>сатудан</a:t>
            </a:r>
            <a:r>
              <a:rPr lang="ru-RU" dirty="0" smtClean="0"/>
              <a:t> </a:t>
            </a:r>
            <a:r>
              <a:rPr lang="ru-RU" dirty="0" err="1" smtClean="0"/>
              <a:t>жеңілдіктер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Түзету</a:t>
            </a:r>
            <a:r>
              <a:rPr lang="ru-RU" dirty="0" smtClean="0"/>
              <a:t> </a:t>
            </a:r>
            <a:r>
              <a:rPr lang="ru-RU" dirty="0" err="1" smtClean="0"/>
              <a:t>олардың</a:t>
            </a:r>
            <a:r>
              <a:rPr lang="ru-RU" dirty="0" smtClean="0"/>
              <a:t> </a:t>
            </a:r>
            <a:r>
              <a:rPr lang="ru-RU" dirty="0" err="1" smtClean="0"/>
              <a:t>негізінде</a:t>
            </a:r>
            <a:r>
              <a:rPr lang="ru-RU" dirty="0" smtClean="0"/>
              <a:t> </a:t>
            </a:r>
            <a:r>
              <a:rPr lang="ru-RU" dirty="0" err="1" smtClean="0"/>
              <a:t>айналым</a:t>
            </a:r>
            <a:r>
              <a:rPr lang="ru-RU" dirty="0" smtClean="0"/>
              <a:t> </a:t>
            </a:r>
            <a:r>
              <a:rPr lang="ru-RU" dirty="0" err="1" smtClean="0"/>
              <a:t>түзетілетін</a:t>
            </a:r>
            <a:r>
              <a:rPr lang="ru-RU" dirty="0" smtClean="0"/>
              <a:t> </a:t>
            </a:r>
            <a:r>
              <a:rPr lang="ru-RU" dirty="0" err="1" smtClean="0"/>
              <a:t>құжаттар</a:t>
            </a:r>
            <a:r>
              <a:rPr lang="ru-RU" dirty="0" smtClean="0"/>
              <a:t> </a:t>
            </a:r>
            <a:r>
              <a:rPr lang="ru-RU" dirty="0" err="1" smtClean="0"/>
              <a:t>болған</a:t>
            </a:r>
            <a:r>
              <a:rPr lang="ru-RU" dirty="0" smtClean="0"/>
              <a:t> </a:t>
            </a:r>
            <a:r>
              <a:rPr lang="ru-RU" dirty="0" err="1" smtClean="0"/>
              <a:t>кезде</a:t>
            </a:r>
            <a:r>
              <a:rPr lang="ru-RU" dirty="0" smtClean="0"/>
              <a:t> </a:t>
            </a:r>
            <a:r>
              <a:rPr lang="ru-RU" dirty="0" err="1" smtClean="0"/>
              <a:t>жасалады</a:t>
            </a:r>
            <a:r>
              <a:rPr lang="ru-RU" dirty="0" smtClean="0"/>
              <a:t> (</a:t>
            </a:r>
            <a:r>
              <a:rPr lang="ru-RU" dirty="0" err="1" smtClean="0"/>
              <a:t>мысалы</a:t>
            </a:r>
            <a:r>
              <a:rPr lang="ru-RU" dirty="0" smtClean="0"/>
              <a:t>, </a:t>
            </a:r>
            <a:r>
              <a:rPr lang="ru-RU" dirty="0" err="1" smtClean="0"/>
              <a:t>тауарды</a:t>
            </a:r>
            <a:r>
              <a:rPr lang="ru-RU" dirty="0" smtClean="0"/>
              <a:t> </a:t>
            </a:r>
            <a:r>
              <a:rPr lang="ru-RU" dirty="0" err="1" smtClean="0"/>
              <a:t>қайтаруға</a:t>
            </a:r>
            <a:r>
              <a:rPr lang="ru-RU" dirty="0" smtClean="0"/>
              <a:t> </a:t>
            </a:r>
            <a:r>
              <a:rPr lang="ru-RU" dirty="0" err="1" smtClean="0"/>
              <a:t>өтініш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696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/>
          <a:lstStyle/>
          <a:p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салынатын</a:t>
            </a:r>
            <a:r>
              <a:rPr lang="ru-RU" dirty="0" smtClean="0"/>
              <a:t> (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салынбайтын</a:t>
            </a:r>
            <a:r>
              <a:rPr lang="ru-RU" dirty="0" smtClean="0"/>
              <a:t>) </a:t>
            </a:r>
            <a:r>
              <a:rPr lang="ru-RU" dirty="0" err="1" smtClean="0"/>
              <a:t>айналым</a:t>
            </a:r>
            <a:r>
              <a:rPr lang="ru-RU" dirty="0" smtClean="0"/>
              <a:t> </a:t>
            </a:r>
            <a:r>
              <a:rPr lang="ru-RU" dirty="0" err="1" smtClean="0"/>
              <a:t>мөлшерін</a:t>
            </a:r>
            <a:r>
              <a:rPr lang="ru-RU" dirty="0" smtClean="0"/>
              <a:t> </a:t>
            </a:r>
            <a:r>
              <a:rPr lang="ru-RU" dirty="0" err="1" smtClean="0"/>
              <a:t>түзету</a:t>
            </a:r>
            <a:r>
              <a:rPr lang="ru-RU" dirty="0" smtClean="0"/>
              <a:t> </a:t>
            </a:r>
            <a:r>
              <a:rPr lang="ru-RU" dirty="0" err="1" smtClean="0"/>
              <a:t>сомасы</a:t>
            </a:r>
            <a:r>
              <a:rPr lang="ru-RU" dirty="0" smtClean="0"/>
              <a:t> </a:t>
            </a:r>
            <a:r>
              <a:rPr lang="ru-RU" dirty="0" err="1" smtClean="0"/>
              <a:t>түзету</a:t>
            </a:r>
            <a:r>
              <a:rPr lang="ru-RU" dirty="0" smtClean="0"/>
              <a:t> </a:t>
            </a:r>
            <a:r>
              <a:rPr lang="ru-RU" dirty="0" err="1" smtClean="0"/>
              <a:t>жүргізілетін</a:t>
            </a:r>
            <a:r>
              <a:rPr lang="ru-RU" dirty="0" smtClean="0"/>
              <a:t> </a:t>
            </a:r>
            <a:r>
              <a:rPr lang="ru-RU" dirty="0" err="1" smtClean="0"/>
              <a:t>жағдайлар</a:t>
            </a:r>
            <a:r>
              <a:rPr lang="ru-RU" dirty="0" smtClean="0"/>
              <a:t> </a:t>
            </a:r>
            <a:r>
              <a:rPr lang="ru-RU" dirty="0" err="1" smtClean="0"/>
              <a:t>басталған</a:t>
            </a:r>
            <a:r>
              <a:rPr lang="ru-RU" dirty="0" smtClean="0"/>
              <a:t> </a:t>
            </a:r>
            <a:r>
              <a:rPr lang="ru-RU" dirty="0" err="1" smtClean="0"/>
              <a:t>күн</a:t>
            </a:r>
            <a:r>
              <a:rPr lang="ru-RU" dirty="0" smtClean="0"/>
              <a:t> тура </a:t>
            </a:r>
            <a:r>
              <a:rPr lang="ru-RU" dirty="0" err="1" smtClean="0"/>
              <a:t>келетін</a:t>
            </a:r>
            <a:r>
              <a:rPr lang="ru-RU" dirty="0" smtClean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кезеңінің</a:t>
            </a:r>
            <a:r>
              <a:rPr lang="ru-RU" dirty="0" smtClean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салынатын</a:t>
            </a:r>
            <a:r>
              <a:rPr lang="ru-RU" dirty="0" smtClean="0"/>
              <a:t> (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салынбайтын</a:t>
            </a:r>
            <a:r>
              <a:rPr lang="ru-RU" dirty="0" smtClean="0"/>
              <a:t>) </a:t>
            </a:r>
            <a:r>
              <a:rPr lang="ru-RU" dirty="0" err="1" smtClean="0"/>
              <a:t>айналымына</a:t>
            </a:r>
            <a:r>
              <a:rPr lang="ru-RU" dirty="0" smtClean="0"/>
              <a:t> </a:t>
            </a:r>
            <a:r>
              <a:rPr lang="ru-RU" dirty="0" err="1" smtClean="0"/>
              <a:t>енгізіледі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Мұндай</a:t>
            </a:r>
            <a:r>
              <a:rPr lang="ru-RU" dirty="0" smtClean="0"/>
              <a:t> </a:t>
            </a:r>
            <a:r>
              <a:rPr lang="ru-RU" dirty="0" err="1" smtClean="0"/>
              <a:t>күн</a:t>
            </a:r>
            <a:r>
              <a:rPr lang="ru-RU" dirty="0" smtClean="0"/>
              <a:t> </a:t>
            </a:r>
            <a:r>
              <a:rPr lang="ru-RU" dirty="0" err="1" smtClean="0"/>
              <a:t>түзету</a:t>
            </a:r>
            <a:r>
              <a:rPr lang="ru-RU" dirty="0" smtClean="0"/>
              <a:t> </a:t>
            </a:r>
            <a:r>
              <a:rPr lang="ru-RU" dirty="0" err="1" smtClean="0"/>
              <a:t>сомасына</a:t>
            </a:r>
            <a:r>
              <a:rPr lang="ru-RU" dirty="0" smtClean="0"/>
              <a:t> </a:t>
            </a:r>
            <a:r>
              <a:rPr lang="ru-RU" dirty="0" err="1" smtClean="0"/>
              <a:t>айналым</a:t>
            </a:r>
            <a:r>
              <a:rPr lang="ru-RU" dirty="0" smtClean="0"/>
              <a:t> </a:t>
            </a:r>
            <a:r>
              <a:rPr lang="ru-RU" dirty="0" err="1" smtClean="0"/>
              <a:t>жасалған</a:t>
            </a:r>
            <a:r>
              <a:rPr lang="ru-RU" dirty="0" smtClean="0"/>
              <a:t> </a:t>
            </a:r>
            <a:r>
              <a:rPr lang="ru-RU" dirty="0" err="1" smtClean="0"/>
              <a:t>күн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692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Мысал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748464" cy="5949280"/>
          </a:xfrm>
        </p:spPr>
        <p:txBody>
          <a:bodyPr>
            <a:normAutofit/>
          </a:bodyPr>
          <a:lstStyle/>
          <a:p>
            <a:r>
              <a:rPr lang="ru-RU" dirty="0" smtClean="0"/>
              <a:t>2019 </a:t>
            </a:r>
            <a:r>
              <a:rPr lang="ru-RU" dirty="0" err="1" smtClean="0"/>
              <a:t>жылдың</a:t>
            </a:r>
            <a:r>
              <a:rPr lang="ru-RU" dirty="0" smtClean="0"/>
              <a:t> 4 </a:t>
            </a:r>
            <a:r>
              <a:rPr lang="ru-RU" dirty="0" err="1" smtClean="0"/>
              <a:t>тоқсанында</a:t>
            </a:r>
            <a:r>
              <a:rPr lang="ru-RU" dirty="0" smtClean="0"/>
              <a:t> 112 000 </a:t>
            </a:r>
            <a:r>
              <a:rPr lang="ru-RU" dirty="0" err="1" smtClean="0"/>
              <a:t>теңге</a:t>
            </a:r>
            <a:r>
              <a:rPr lang="ru-RU" dirty="0" smtClean="0"/>
              <a:t> (</a:t>
            </a:r>
            <a:r>
              <a:rPr lang="ru-RU" dirty="0" err="1" smtClean="0"/>
              <a:t>оның</a:t>
            </a:r>
            <a:r>
              <a:rPr lang="ru-RU" dirty="0" smtClean="0"/>
              <a:t> </a:t>
            </a:r>
            <a:r>
              <a:rPr lang="ru-RU" dirty="0" err="1" smtClean="0"/>
              <a:t>ішінде</a:t>
            </a:r>
            <a:r>
              <a:rPr lang="ru-RU" dirty="0" smtClean="0"/>
              <a:t> ҚҚС – 12 000 </a:t>
            </a:r>
            <a:r>
              <a:rPr lang="ru-RU" dirty="0" err="1" smtClean="0"/>
              <a:t>теңге</a:t>
            </a:r>
            <a:r>
              <a:rPr lang="ru-RU" dirty="0" smtClean="0"/>
              <a:t>) </a:t>
            </a:r>
            <a:r>
              <a:rPr lang="ru-RU" dirty="0" err="1" smtClean="0"/>
              <a:t>сомасына</a:t>
            </a:r>
            <a:r>
              <a:rPr lang="ru-RU" dirty="0" smtClean="0"/>
              <a:t> </a:t>
            </a:r>
            <a:r>
              <a:rPr lang="ru-RU" dirty="0" err="1" smtClean="0"/>
              <a:t>тауар</a:t>
            </a:r>
            <a:r>
              <a:rPr lang="ru-RU" dirty="0" smtClean="0"/>
              <a:t> </a:t>
            </a:r>
            <a:r>
              <a:rPr lang="ru-RU" dirty="0" err="1" smtClean="0"/>
              <a:t>сатылды</a:t>
            </a:r>
            <a:r>
              <a:rPr lang="ru-RU" dirty="0" smtClean="0"/>
              <a:t>. </a:t>
            </a:r>
          </a:p>
          <a:p>
            <a:r>
              <a:rPr lang="ru-RU" dirty="0" smtClean="0"/>
              <a:t>2020 </a:t>
            </a:r>
            <a:r>
              <a:rPr lang="ru-RU" dirty="0" err="1" smtClean="0"/>
              <a:t>жылғы</a:t>
            </a:r>
            <a:r>
              <a:rPr lang="ru-RU" dirty="0" smtClean="0"/>
              <a:t> 15 </a:t>
            </a:r>
            <a:r>
              <a:rPr lang="ru-RU" dirty="0" err="1" smtClean="0"/>
              <a:t>ақпансатып</a:t>
            </a:r>
            <a:r>
              <a:rPr lang="ru-RU" dirty="0" smtClean="0"/>
              <a:t> </a:t>
            </a:r>
            <a:r>
              <a:rPr lang="ru-RU" dirty="0" err="1" smtClean="0"/>
              <a:t>алушы</a:t>
            </a:r>
            <a:r>
              <a:rPr lang="ru-RU" dirty="0" smtClean="0"/>
              <a:t> </a:t>
            </a:r>
            <a:r>
              <a:rPr lang="ru-RU" dirty="0" err="1" smtClean="0"/>
              <a:t>бұрын</a:t>
            </a:r>
            <a:r>
              <a:rPr lang="ru-RU" dirty="0" smtClean="0"/>
              <a:t> </a:t>
            </a:r>
            <a:r>
              <a:rPr lang="ru-RU" dirty="0" err="1" smtClean="0"/>
              <a:t>алынған</a:t>
            </a:r>
            <a:r>
              <a:rPr lang="ru-RU" dirty="0" smtClean="0"/>
              <a:t> </a:t>
            </a:r>
            <a:r>
              <a:rPr lang="ru-RU" dirty="0" err="1" smtClean="0"/>
              <a:t>өнімнің</a:t>
            </a:r>
            <a:r>
              <a:rPr lang="ru-RU" dirty="0" smtClean="0"/>
              <a:t> 50% - </a:t>
            </a:r>
            <a:r>
              <a:rPr lang="ru-RU" dirty="0" err="1" smtClean="0"/>
              <a:t>ын</a:t>
            </a:r>
            <a:r>
              <a:rPr lang="ru-RU" dirty="0" smtClean="0"/>
              <a:t> </a:t>
            </a:r>
            <a:r>
              <a:rPr lang="ru-RU" dirty="0" err="1" smtClean="0"/>
              <a:t>қайтарды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Сатушы</a:t>
            </a:r>
            <a:r>
              <a:rPr lang="ru-RU" dirty="0" smtClean="0"/>
              <a:t> 2019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сату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айналымды</a:t>
            </a:r>
            <a:r>
              <a:rPr lang="ru-RU" dirty="0" smtClean="0"/>
              <a:t> </a:t>
            </a:r>
            <a:r>
              <a:rPr lang="ru-RU" dirty="0" err="1" smtClean="0"/>
              <a:t>өзгертуі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 </a:t>
            </a:r>
            <a:r>
              <a:rPr lang="ru-RU" dirty="0" err="1" smtClean="0"/>
              <a:t>пе</a:t>
            </a:r>
            <a:r>
              <a:rPr lang="ru-RU" dirty="0" smtClean="0"/>
              <a:t>?</a:t>
            </a:r>
          </a:p>
          <a:p>
            <a:r>
              <a:rPr lang="ru-RU" dirty="0" err="1" smtClean="0"/>
              <a:t>Шешім</a:t>
            </a:r>
            <a:r>
              <a:rPr lang="ru-RU" dirty="0" smtClean="0"/>
              <a:t>: </a:t>
            </a:r>
            <a:r>
              <a:rPr lang="ru-RU" dirty="0" err="1" smtClean="0"/>
              <a:t>жоқ</a:t>
            </a:r>
            <a:r>
              <a:rPr lang="ru-RU" dirty="0" smtClean="0"/>
              <a:t>, </a:t>
            </a:r>
            <a:r>
              <a:rPr lang="ru-RU" dirty="0" err="1" smtClean="0"/>
              <a:t>керек</a:t>
            </a:r>
            <a:r>
              <a:rPr lang="ru-RU" dirty="0" smtClean="0"/>
              <a:t> </a:t>
            </a:r>
            <a:r>
              <a:rPr lang="ru-RU" dirty="0" err="1" smtClean="0"/>
              <a:t>емес</a:t>
            </a:r>
            <a:r>
              <a:rPr lang="ru-RU" dirty="0" smtClean="0"/>
              <a:t>. </a:t>
            </a:r>
            <a:r>
              <a:rPr lang="ru-RU" dirty="0" err="1" smtClean="0"/>
              <a:t>Түзетуге</a:t>
            </a:r>
            <a:r>
              <a:rPr lang="ru-RU" dirty="0" smtClean="0"/>
              <a:t> (</a:t>
            </a:r>
            <a:r>
              <a:rPr lang="ru-RU" dirty="0" err="1" smtClean="0"/>
              <a:t>қайтаруға</a:t>
            </a:r>
            <a:r>
              <a:rPr lang="ru-RU" dirty="0" smtClean="0"/>
              <a:t>) </a:t>
            </a:r>
            <a:r>
              <a:rPr lang="ru-RU" dirty="0" err="1" smtClean="0"/>
              <a:t>әкеп</a:t>
            </a:r>
            <a:r>
              <a:rPr lang="ru-RU" dirty="0" smtClean="0"/>
              <a:t> </a:t>
            </a:r>
            <a:r>
              <a:rPr lang="ru-RU" dirty="0" err="1" smtClean="0"/>
              <a:t>соққан</a:t>
            </a:r>
            <a:r>
              <a:rPr lang="ru-RU" dirty="0" smtClean="0"/>
              <a:t> </a:t>
            </a:r>
            <a:r>
              <a:rPr lang="ru-RU" dirty="0" err="1" smtClean="0"/>
              <a:t>оқиға</a:t>
            </a:r>
            <a:r>
              <a:rPr lang="ru-RU" dirty="0" smtClean="0"/>
              <a:t> 2020 </a:t>
            </a:r>
            <a:r>
              <a:rPr lang="ru-RU" dirty="0" err="1" smtClean="0"/>
              <a:t>жылғы</a:t>
            </a:r>
            <a:r>
              <a:rPr lang="ru-RU" dirty="0" smtClean="0"/>
              <a:t> 1-тоқсанда </a:t>
            </a:r>
            <a:r>
              <a:rPr lang="ru-RU" dirty="0" err="1" smtClean="0"/>
              <a:t>басталды</a:t>
            </a:r>
            <a:r>
              <a:rPr lang="ru-RU" dirty="0" smtClean="0"/>
              <a:t>. </a:t>
            </a:r>
            <a:r>
              <a:rPr lang="ru-RU" dirty="0" err="1" smtClean="0"/>
              <a:t>Дәл</a:t>
            </a:r>
            <a:r>
              <a:rPr lang="ru-RU" dirty="0" smtClean="0"/>
              <a:t> осы 15 </a:t>
            </a:r>
            <a:r>
              <a:rPr lang="ru-RU" dirty="0" err="1" smtClean="0"/>
              <a:t>ақпан</a:t>
            </a:r>
            <a:r>
              <a:rPr lang="ru-RU" dirty="0" smtClean="0"/>
              <a:t> </a:t>
            </a:r>
            <a:r>
              <a:rPr lang="ru-RU" dirty="0" err="1" smtClean="0"/>
              <a:t>түзету</a:t>
            </a:r>
            <a:r>
              <a:rPr lang="ru-RU" dirty="0" smtClean="0"/>
              <a:t> </a:t>
            </a:r>
            <a:r>
              <a:rPr lang="ru-RU" dirty="0" err="1" smtClean="0"/>
              <a:t>сомасына</a:t>
            </a:r>
            <a:r>
              <a:rPr lang="ru-RU" dirty="0" smtClean="0"/>
              <a:t> </a:t>
            </a:r>
            <a:r>
              <a:rPr lang="ru-RU" dirty="0" err="1" smtClean="0"/>
              <a:t>айналым</a:t>
            </a:r>
            <a:r>
              <a:rPr lang="ru-RU" dirty="0" smtClean="0"/>
              <a:t> </a:t>
            </a:r>
            <a:r>
              <a:rPr lang="ru-RU" dirty="0" err="1" smtClean="0"/>
              <a:t>жасау</a:t>
            </a:r>
            <a:r>
              <a:rPr lang="ru-RU" dirty="0" smtClean="0"/>
              <a:t> </a:t>
            </a:r>
            <a:r>
              <a:rPr lang="ru-RU" dirty="0" err="1" smtClean="0"/>
              <a:t>күні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2801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200" dirty="0" err="1" smtClean="0"/>
              <a:t>Күмәнді</a:t>
            </a:r>
            <a:r>
              <a:rPr lang="ru-RU" sz="3200" dirty="0" smtClean="0"/>
              <a:t> </a:t>
            </a:r>
            <a:r>
              <a:rPr lang="ru-RU" sz="3200" dirty="0" err="1" smtClean="0"/>
              <a:t>талаптар</a:t>
            </a:r>
            <a:r>
              <a:rPr lang="ru-RU" sz="3200" dirty="0" smtClean="0"/>
              <a:t> </a:t>
            </a:r>
            <a:r>
              <a:rPr lang="ru-RU" sz="3200" dirty="0" err="1" smtClean="0"/>
              <a:t>бойынша</a:t>
            </a:r>
            <a:r>
              <a:rPr lang="ru-RU" sz="3200" dirty="0" smtClean="0"/>
              <a:t> </a:t>
            </a:r>
            <a:r>
              <a:rPr lang="ru-RU" sz="3200" dirty="0" err="1" smtClean="0"/>
              <a:t>түзету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84976" cy="6093296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Егер</a:t>
            </a:r>
            <a:r>
              <a:rPr lang="ru-RU" sz="3600" dirty="0" smtClean="0"/>
              <a:t> </a:t>
            </a:r>
            <a:r>
              <a:rPr lang="ru-RU" sz="3600" dirty="0" err="1" smtClean="0"/>
              <a:t>өткізілген</a:t>
            </a:r>
            <a:r>
              <a:rPr lang="ru-RU" sz="3600" dirty="0" smtClean="0"/>
              <a:t> </a:t>
            </a:r>
            <a:r>
              <a:rPr lang="ru-RU" sz="3600" dirty="0" err="1" smtClean="0"/>
              <a:t>тауарлар</a:t>
            </a:r>
            <a:r>
              <a:rPr lang="ru-RU" sz="3600" dirty="0" smtClean="0"/>
              <a:t>, </a:t>
            </a:r>
            <a:r>
              <a:rPr lang="ru-RU" sz="3600" dirty="0" err="1" smtClean="0"/>
              <a:t>жұмыстар</a:t>
            </a:r>
            <a:r>
              <a:rPr lang="ru-RU" sz="3600" dirty="0" smtClean="0"/>
              <a:t>, </a:t>
            </a:r>
            <a:r>
              <a:rPr lang="ru-RU" sz="3600" dirty="0" err="1" smtClean="0"/>
              <a:t>көрсетілетін</a:t>
            </a:r>
            <a:r>
              <a:rPr lang="ru-RU" sz="3600" dirty="0" smtClean="0"/>
              <a:t> </a:t>
            </a:r>
            <a:r>
              <a:rPr lang="ru-RU" sz="3600" dirty="0" err="1" smtClean="0"/>
              <a:t>қызметтер</a:t>
            </a:r>
            <a:r>
              <a:rPr lang="ru-RU" sz="3600" dirty="0" smtClean="0"/>
              <a:t> </a:t>
            </a:r>
            <a:r>
              <a:rPr lang="ru-RU" sz="3600" dirty="0" err="1" smtClean="0"/>
              <a:t>бойынша</a:t>
            </a:r>
            <a:r>
              <a:rPr lang="ru-RU" sz="3600" dirty="0" smtClean="0"/>
              <a:t> </a:t>
            </a:r>
            <a:r>
              <a:rPr lang="ru-RU" sz="3600" dirty="0" err="1" smtClean="0"/>
              <a:t>талаптың</a:t>
            </a:r>
            <a:r>
              <a:rPr lang="ru-RU" sz="3600" dirty="0" smtClean="0"/>
              <a:t> </a:t>
            </a:r>
            <a:r>
              <a:rPr lang="ru-RU" sz="3600" dirty="0" err="1" smtClean="0"/>
              <a:t>бір</a:t>
            </a:r>
            <a:r>
              <a:rPr lang="ru-RU" sz="3600" dirty="0" smtClean="0"/>
              <a:t> </a:t>
            </a:r>
            <a:r>
              <a:rPr lang="ru-RU" sz="3600" dirty="0" err="1" smtClean="0"/>
              <a:t>бөлігі</a:t>
            </a:r>
            <a:r>
              <a:rPr lang="ru-RU" sz="3600" dirty="0" smtClean="0"/>
              <a:t> </a:t>
            </a:r>
            <a:r>
              <a:rPr lang="ru-RU" sz="3600" dirty="0" err="1" smtClean="0"/>
              <a:t>немесе</a:t>
            </a:r>
            <a:r>
              <a:rPr lang="ru-RU" sz="3600" dirty="0" smtClean="0"/>
              <a:t> </a:t>
            </a:r>
            <a:r>
              <a:rPr lang="ru-RU" sz="3600" dirty="0" err="1" smtClean="0"/>
              <a:t>бүкіл</a:t>
            </a:r>
            <a:r>
              <a:rPr lang="ru-RU" sz="3600" dirty="0" smtClean="0"/>
              <a:t> </a:t>
            </a:r>
            <a:r>
              <a:rPr lang="ru-RU" sz="3600" dirty="0" err="1" smtClean="0"/>
              <a:t>мөлшері</a:t>
            </a:r>
            <a:r>
              <a:rPr lang="ru-RU" sz="3600" dirty="0" smtClean="0"/>
              <a:t> </a:t>
            </a:r>
            <a:r>
              <a:rPr lang="ru-RU" sz="3600" dirty="0" err="1" smtClean="0"/>
              <a:t>күмәнді</a:t>
            </a:r>
            <a:r>
              <a:rPr lang="ru-RU" sz="3600" dirty="0" smtClean="0"/>
              <a:t> </a:t>
            </a:r>
            <a:r>
              <a:rPr lang="ru-RU" sz="3600" dirty="0" err="1" smtClean="0"/>
              <a:t>талап</a:t>
            </a:r>
            <a:r>
              <a:rPr lang="ru-RU" sz="3600" dirty="0" smtClean="0"/>
              <a:t> </a:t>
            </a:r>
            <a:r>
              <a:rPr lang="ru-RU" sz="3600" dirty="0" err="1" smtClean="0"/>
              <a:t>болып</a:t>
            </a:r>
            <a:r>
              <a:rPr lang="ru-RU" sz="3600" dirty="0" smtClean="0"/>
              <a:t> </a:t>
            </a:r>
            <a:r>
              <a:rPr lang="ru-RU" sz="3600" dirty="0" err="1" smtClean="0"/>
              <a:t>табылса</a:t>
            </a:r>
            <a:r>
              <a:rPr lang="ru-RU" sz="3600" dirty="0" smtClean="0"/>
              <a:t> (</a:t>
            </a:r>
            <a:r>
              <a:rPr lang="ru-RU" sz="3600" dirty="0" err="1" smtClean="0"/>
              <a:t>яғни</a:t>
            </a:r>
            <a:r>
              <a:rPr lang="ru-RU" sz="3600" dirty="0" smtClean="0"/>
              <a:t> дебитор </a:t>
            </a:r>
            <a:r>
              <a:rPr lang="ru-RU" sz="3600" dirty="0" err="1" smtClean="0"/>
              <a:t>берешектің</a:t>
            </a:r>
            <a:r>
              <a:rPr lang="ru-RU" sz="3600" dirty="0" smtClean="0"/>
              <a:t> </a:t>
            </a:r>
            <a:r>
              <a:rPr lang="ru-RU" sz="3600" dirty="0" err="1" smtClean="0"/>
              <a:t>бір</a:t>
            </a:r>
            <a:r>
              <a:rPr lang="ru-RU" sz="3600" dirty="0" smtClean="0"/>
              <a:t> </a:t>
            </a:r>
            <a:r>
              <a:rPr lang="ru-RU" sz="3600" dirty="0" err="1" smtClean="0"/>
              <a:t>бөлігін</a:t>
            </a:r>
            <a:r>
              <a:rPr lang="ru-RU" sz="3600" dirty="0" smtClean="0"/>
              <a:t> </a:t>
            </a:r>
            <a:r>
              <a:rPr lang="ru-RU" sz="3600" dirty="0" err="1" smtClean="0"/>
              <a:t>немесе</a:t>
            </a:r>
            <a:r>
              <a:rPr lang="ru-RU" sz="3600" dirty="0" smtClean="0"/>
              <a:t> </a:t>
            </a:r>
            <a:r>
              <a:rPr lang="ru-RU" sz="3600" dirty="0" err="1" smtClean="0"/>
              <a:t>бүкіл</a:t>
            </a:r>
            <a:r>
              <a:rPr lang="ru-RU" sz="3600" dirty="0" smtClean="0"/>
              <a:t> </a:t>
            </a:r>
            <a:r>
              <a:rPr lang="ru-RU" sz="3600" dirty="0" err="1" smtClean="0"/>
              <a:t>сомасын</a:t>
            </a:r>
            <a:r>
              <a:rPr lang="ru-RU" sz="3600" dirty="0" smtClean="0"/>
              <a:t> </a:t>
            </a:r>
            <a:r>
              <a:rPr lang="ru-RU" sz="3600" dirty="0" err="1" smtClean="0"/>
              <a:t>өтемеген</a:t>
            </a:r>
            <a:r>
              <a:rPr lang="ru-RU" sz="3600" dirty="0" smtClean="0"/>
              <a:t> </a:t>
            </a:r>
            <a:r>
              <a:rPr lang="ru-RU" sz="3600" dirty="0" err="1" smtClean="0"/>
              <a:t>болса</a:t>
            </a:r>
            <a:r>
              <a:rPr lang="ru-RU" sz="3600" dirty="0" smtClean="0"/>
              <a:t>), </a:t>
            </a:r>
            <a:r>
              <a:rPr lang="ru-RU" sz="3600" dirty="0" err="1" smtClean="0"/>
              <a:t>қосылған</a:t>
            </a:r>
            <a:r>
              <a:rPr lang="ru-RU" sz="3600" dirty="0" smtClean="0"/>
              <a:t> </a:t>
            </a:r>
            <a:r>
              <a:rPr lang="ru-RU" sz="3600" dirty="0" err="1" smtClean="0"/>
              <a:t>құн</a:t>
            </a:r>
            <a:r>
              <a:rPr lang="ru-RU" sz="3600" dirty="0" smtClean="0"/>
              <a:t> </a:t>
            </a:r>
            <a:r>
              <a:rPr lang="ru-RU" sz="3600" dirty="0" err="1" smtClean="0"/>
              <a:t>салығын</a:t>
            </a:r>
            <a:r>
              <a:rPr lang="ru-RU" sz="3600" dirty="0" smtClean="0"/>
              <a:t> </a:t>
            </a:r>
            <a:r>
              <a:rPr lang="ru-RU" sz="3600" dirty="0" err="1" smtClean="0"/>
              <a:t>төлеушінің</a:t>
            </a:r>
            <a:r>
              <a:rPr lang="ru-RU" sz="3600" dirty="0" smtClean="0"/>
              <a:t> </a:t>
            </a:r>
            <a:r>
              <a:rPr lang="ru-RU" sz="3600" dirty="0" err="1" smtClean="0"/>
              <a:t>осындай</a:t>
            </a:r>
            <a:r>
              <a:rPr lang="ru-RU" sz="3600" dirty="0" smtClean="0"/>
              <a:t> </a:t>
            </a:r>
            <a:r>
              <a:rPr lang="ru-RU" sz="3600" dirty="0" err="1" smtClean="0"/>
              <a:t>талап</a:t>
            </a:r>
            <a:r>
              <a:rPr lang="ru-RU" sz="3600" dirty="0" smtClean="0"/>
              <a:t> </a:t>
            </a:r>
            <a:r>
              <a:rPr lang="ru-RU" sz="3600" dirty="0" err="1" smtClean="0"/>
              <a:t>бойынша</a:t>
            </a:r>
            <a:r>
              <a:rPr lang="ru-RU" sz="3600" dirty="0" smtClean="0"/>
              <a:t> </a:t>
            </a:r>
            <a:r>
              <a:rPr lang="ru-RU" sz="3600" dirty="0" err="1" smtClean="0"/>
              <a:t>салық</a:t>
            </a:r>
            <a:r>
              <a:rPr lang="ru-RU" sz="3600" dirty="0" smtClean="0"/>
              <a:t> </a:t>
            </a:r>
            <a:r>
              <a:rPr lang="ru-RU" sz="3600" dirty="0" err="1" smtClean="0"/>
              <a:t>салынатын</a:t>
            </a:r>
            <a:r>
              <a:rPr lang="ru-RU" sz="3600" dirty="0" smtClean="0"/>
              <a:t> </a:t>
            </a:r>
            <a:r>
              <a:rPr lang="ru-RU" sz="3600" dirty="0" err="1" smtClean="0"/>
              <a:t>айналым</a:t>
            </a:r>
            <a:r>
              <a:rPr lang="ru-RU" sz="3600" dirty="0" smtClean="0"/>
              <a:t> </a:t>
            </a:r>
            <a:r>
              <a:rPr lang="ru-RU" sz="3600" dirty="0" err="1" smtClean="0"/>
              <a:t>мөлшерін</a:t>
            </a:r>
            <a:r>
              <a:rPr lang="ru-RU" sz="3600" dirty="0" smtClean="0"/>
              <a:t> </a:t>
            </a:r>
            <a:r>
              <a:rPr lang="ru-RU" sz="3600" dirty="0" err="1" smtClean="0"/>
              <a:t>азайтуға</a:t>
            </a:r>
            <a:r>
              <a:rPr lang="ru-RU" sz="3600" dirty="0" smtClean="0"/>
              <a:t> </a:t>
            </a:r>
            <a:r>
              <a:rPr lang="ru-RU" sz="3600" dirty="0" err="1" smtClean="0"/>
              <a:t>құқығы</a:t>
            </a:r>
            <a:r>
              <a:rPr lang="ru-RU" sz="3600" dirty="0" smtClean="0"/>
              <a:t> бар: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00693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</a:t>
            </a:r>
            <a:r>
              <a:rPr lang="ru-RU" dirty="0" err="1" smtClean="0"/>
              <a:t>талапты</a:t>
            </a:r>
            <a:r>
              <a:rPr lang="ru-RU" dirty="0" smtClean="0"/>
              <a:t> </a:t>
            </a:r>
            <a:r>
              <a:rPr lang="ru-RU" dirty="0" err="1" smtClean="0"/>
              <a:t>орындау</a:t>
            </a:r>
            <a:r>
              <a:rPr lang="ru-RU" dirty="0" smtClean="0"/>
              <a:t> </a:t>
            </a:r>
            <a:r>
              <a:rPr lang="ru-RU" dirty="0" err="1" smtClean="0"/>
              <a:t>мерзімі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тауарды</a:t>
            </a:r>
            <a:r>
              <a:rPr lang="ru-RU" dirty="0" smtClean="0"/>
              <a:t> </a:t>
            </a:r>
            <a:r>
              <a:rPr lang="ru-RU" dirty="0" err="1" smtClean="0"/>
              <a:t>тиеп</a:t>
            </a:r>
            <a:r>
              <a:rPr lang="ru-RU" dirty="0" smtClean="0"/>
              <a:t> </a:t>
            </a:r>
            <a:r>
              <a:rPr lang="ru-RU" dirty="0" err="1" smtClean="0"/>
              <a:t>жөнелту</a:t>
            </a:r>
            <a:r>
              <a:rPr lang="ru-RU" dirty="0" smtClean="0"/>
              <a:t> </a:t>
            </a:r>
            <a:r>
              <a:rPr lang="ru-RU" dirty="0" err="1" smtClean="0"/>
              <a:t>күні</a:t>
            </a:r>
            <a:r>
              <a:rPr lang="ru-RU" dirty="0" smtClean="0"/>
              <a:t> тура </a:t>
            </a:r>
            <a:r>
              <a:rPr lang="ru-RU" dirty="0" err="1" smtClean="0"/>
              <a:t>келетін</a:t>
            </a:r>
            <a:r>
              <a:rPr lang="ru-RU" dirty="0" smtClean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кезеңі</a:t>
            </a:r>
            <a:r>
              <a:rPr lang="ru-RU" dirty="0" smtClean="0"/>
              <a:t> </a:t>
            </a:r>
            <a:r>
              <a:rPr lang="ru-RU" dirty="0" err="1" smtClean="0"/>
              <a:t>басталғаннан</a:t>
            </a:r>
            <a:r>
              <a:rPr lang="ru-RU" dirty="0" smtClean="0"/>
              <a:t> </a:t>
            </a:r>
            <a:r>
              <a:rPr lang="ru-RU" dirty="0" err="1" smtClean="0"/>
              <a:t>бастап</a:t>
            </a:r>
            <a:r>
              <a:rPr lang="ru-RU" dirty="0" smtClean="0"/>
              <a:t> </a:t>
            </a:r>
            <a:r>
              <a:rPr lang="ru-RU" dirty="0" err="1" smtClean="0"/>
              <a:t>үш</a:t>
            </a:r>
            <a:r>
              <a:rPr lang="ru-RU" dirty="0" smtClean="0"/>
              <a:t> </a:t>
            </a:r>
            <a:r>
              <a:rPr lang="ru-RU" dirty="0" err="1" smtClean="0"/>
              <a:t>жыл</a:t>
            </a:r>
            <a:r>
              <a:rPr lang="ru-RU" dirty="0" smtClean="0"/>
              <a:t> </a:t>
            </a:r>
            <a:r>
              <a:rPr lang="ru-RU" dirty="0" err="1" smtClean="0"/>
              <a:t>өткен</a:t>
            </a:r>
            <a:r>
              <a:rPr lang="ru-RU" dirty="0" smtClean="0"/>
              <a:t> </a:t>
            </a:r>
            <a:r>
              <a:rPr lang="ru-RU" dirty="0" err="1" smtClean="0"/>
              <a:t>соң</a:t>
            </a:r>
            <a:r>
              <a:rPr lang="ru-RU" dirty="0" smtClean="0"/>
              <a:t> </a:t>
            </a:r>
            <a:r>
              <a:rPr lang="ru-RU" dirty="0" err="1" smtClean="0"/>
              <a:t>жүзеге</a:t>
            </a:r>
            <a:r>
              <a:rPr lang="ru-RU" dirty="0" smtClean="0"/>
              <a:t> </a:t>
            </a:r>
            <a:r>
              <a:rPr lang="ru-RU" dirty="0" err="1" smtClean="0"/>
              <a:t>асырылады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2) банкрот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танылған</a:t>
            </a:r>
            <a:r>
              <a:rPr lang="ru-RU" dirty="0" smtClean="0"/>
              <a:t> </a:t>
            </a:r>
            <a:r>
              <a:rPr lang="ru-RU" dirty="0" err="1" smtClean="0"/>
              <a:t>дебиторды</a:t>
            </a:r>
            <a:r>
              <a:rPr lang="ru-RU" dirty="0" smtClean="0"/>
              <a:t> БСН </a:t>
            </a:r>
            <a:r>
              <a:rPr lang="ru-RU" dirty="0" err="1" smtClean="0"/>
              <a:t>Ұлттық</a:t>
            </a:r>
            <a:r>
              <a:rPr lang="ru-RU" dirty="0" smtClean="0"/>
              <a:t> </a:t>
            </a:r>
            <a:r>
              <a:rPr lang="ru-RU" dirty="0" err="1" smtClean="0"/>
              <a:t>тізілімінен</a:t>
            </a:r>
            <a:r>
              <a:rPr lang="ru-RU" dirty="0" smtClean="0"/>
              <a:t> </a:t>
            </a:r>
            <a:r>
              <a:rPr lang="ru-RU" dirty="0" err="1" smtClean="0"/>
              <a:t>шығару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әділет</a:t>
            </a:r>
            <a:r>
              <a:rPr lang="ru-RU" dirty="0" smtClean="0"/>
              <a:t> </a:t>
            </a:r>
            <a:r>
              <a:rPr lang="ru-RU" dirty="0" err="1" smtClean="0"/>
              <a:t>органдарының</a:t>
            </a:r>
            <a:r>
              <a:rPr lang="ru-RU" dirty="0" smtClean="0"/>
              <a:t> </a:t>
            </a:r>
            <a:r>
              <a:rPr lang="ru-RU" dirty="0" err="1" smtClean="0"/>
              <a:t>шешімі</a:t>
            </a:r>
            <a:r>
              <a:rPr lang="ru-RU" dirty="0" smtClean="0"/>
              <a:t> </a:t>
            </a:r>
            <a:r>
              <a:rPr lang="ru-RU" dirty="0" err="1" smtClean="0"/>
              <a:t>шығарылған</a:t>
            </a:r>
            <a:r>
              <a:rPr lang="ru-RU" dirty="0" smtClean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кезеңінде</a:t>
            </a:r>
            <a:r>
              <a:rPr lang="ru-RU" dirty="0" smtClean="0"/>
              <a:t> </a:t>
            </a:r>
            <a:r>
              <a:rPr lang="ru-RU" dirty="0" err="1" smtClean="0"/>
              <a:t>тыйым</a:t>
            </a:r>
            <a:r>
              <a:rPr lang="ru-RU" dirty="0" smtClean="0"/>
              <a:t> </a:t>
            </a:r>
            <a:r>
              <a:rPr lang="ru-RU" dirty="0" err="1" smtClean="0"/>
              <a:t>салынады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7593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ҚҚС-</a:t>
            </a:r>
            <a:r>
              <a:rPr lang="ru-RU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тан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босатылған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айналымдар</a:t>
            </a:r>
            <a:r>
              <a:rPr lang="ru-RU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(СК 394-398-Б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.)</a:t>
            </a:r>
            <a:endParaRPr lang="ru-RU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- </a:t>
            </a: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сату</a:t>
            </a:r>
            <a:r>
              <a:rPr lang="ru-RU" dirty="0" smtClean="0"/>
              <a:t> </a:t>
            </a:r>
            <a:r>
              <a:rPr lang="ru-RU" dirty="0" err="1" smtClean="0"/>
              <a:t>жүзеге</a:t>
            </a:r>
            <a:r>
              <a:rPr lang="ru-RU" dirty="0" smtClean="0"/>
              <a:t> </a:t>
            </a:r>
            <a:r>
              <a:rPr lang="ru-RU" dirty="0" err="1" smtClean="0"/>
              <a:t>асырылған</a:t>
            </a:r>
            <a:r>
              <a:rPr lang="ru-RU" dirty="0" smtClean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кезеңінде</a:t>
            </a:r>
            <a:r>
              <a:rPr lang="ru-RU" dirty="0" smtClean="0"/>
              <a:t>, </a:t>
            </a:r>
            <a:r>
              <a:rPr lang="ru-RU" dirty="0" err="1" smtClean="0"/>
              <a:t>сондай-ақ</a:t>
            </a:r>
            <a:r>
              <a:rPr lang="ru-RU" dirty="0" smtClean="0"/>
              <a:t> </a:t>
            </a:r>
            <a:r>
              <a:rPr lang="ru-RU" dirty="0" err="1" smtClean="0"/>
              <a:t>алдыңғы</a:t>
            </a:r>
            <a:r>
              <a:rPr lang="ru-RU" dirty="0" smtClean="0"/>
              <a:t> </a:t>
            </a:r>
            <a:r>
              <a:rPr lang="ru-RU" dirty="0" err="1" smtClean="0"/>
              <a:t>төрт</a:t>
            </a:r>
            <a:r>
              <a:rPr lang="ru-RU" dirty="0" smtClean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кезеңінде</a:t>
            </a:r>
            <a:r>
              <a:rPr lang="ru-RU" dirty="0" smtClean="0"/>
              <a:t> </a:t>
            </a:r>
            <a:r>
              <a:rPr lang="ru-RU" dirty="0" err="1" smtClean="0"/>
              <a:t>мынадай</a:t>
            </a:r>
            <a:r>
              <a:rPr lang="ru-RU" dirty="0" smtClean="0"/>
              <a:t> </a:t>
            </a:r>
            <a:r>
              <a:rPr lang="ru-RU" dirty="0" err="1" smtClean="0"/>
              <a:t>шарттардың</a:t>
            </a:r>
            <a:r>
              <a:rPr lang="ru-RU" dirty="0" smtClean="0"/>
              <a:t> </a:t>
            </a:r>
            <a:r>
              <a:rPr lang="ru-RU" dirty="0" err="1" smtClean="0"/>
              <a:t>бірі</a:t>
            </a:r>
            <a:r>
              <a:rPr lang="ru-RU" dirty="0" smtClean="0"/>
              <a:t> </a:t>
            </a:r>
            <a:r>
              <a:rPr lang="ru-RU" dirty="0" err="1" smtClean="0"/>
              <a:t>сақталса</a:t>
            </a:r>
            <a:r>
              <a:rPr lang="ru-RU" dirty="0" smtClean="0"/>
              <a:t>, </a:t>
            </a:r>
            <a:r>
              <a:rPr lang="ru-RU" dirty="0" err="1" smtClean="0"/>
              <a:t>тауарларды</a:t>
            </a:r>
            <a:r>
              <a:rPr lang="ru-RU" dirty="0" smtClean="0"/>
              <a:t>, </a:t>
            </a:r>
            <a:r>
              <a:rPr lang="ru-RU" dirty="0" err="1" smtClean="0"/>
              <a:t>жұмыстарды</a:t>
            </a:r>
            <a:r>
              <a:rPr lang="ru-RU" dirty="0" smtClean="0"/>
              <a:t>, </a:t>
            </a:r>
            <a:r>
              <a:rPr lang="ru-RU" dirty="0" err="1" smtClean="0"/>
              <a:t>көрсетілетін</a:t>
            </a:r>
            <a:r>
              <a:rPr lang="ru-RU" dirty="0" smtClean="0"/>
              <a:t> </a:t>
            </a:r>
            <a:r>
              <a:rPr lang="ru-RU" dirty="0" err="1" smtClean="0"/>
              <a:t>қызметтерді</a:t>
            </a:r>
            <a:r>
              <a:rPr lang="ru-RU" dirty="0" smtClean="0"/>
              <a:t> </a:t>
            </a:r>
            <a:r>
              <a:rPr lang="ru-RU" dirty="0" err="1" smtClean="0"/>
              <a:t>өткізу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мүгедектердің</a:t>
            </a:r>
            <a:r>
              <a:rPr lang="ru-RU" dirty="0" smtClean="0"/>
              <a:t> </a:t>
            </a:r>
            <a:r>
              <a:rPr lang="ru-RU" dirty="0" err="1" smtClean="0"/>
              <a:t>орташа</a:t>
            </a:r>
            <a:r>
              <a:rPr lang="ru-RU" dirty="0" smtClean="0"/>
              <a:t> саны </a:t>
            </a:r>
            <a:r>
              <a:rPr lang="ru-RU" dirty="0" err="1" smtClean="0"/>
              <a:t>қызметкерлердің</a:t>
            </a:r>
            <a:r>
              <a:rPr lang="ru-RU" dirty="0" smtClean="0"/>
              <a:t> </a:t>
            </a:r>
            <a:r>
              <a:rPr lang="ru-RU" dirty="0" err="1" smtClean="0"/>
              <a:t>жалпы</a:t>
            </a:r>
            <a:r>
              <a:rPr lang="ru-RU" dirty="0" smtClean="0"/>
              <a:t> </a:t>
            </a:r>
            <a:r>
              <a:rPr lang="ru-RU" dirty="0" err="1" smtClean="0"/>
              <a:t>санының</a:t>
            </a:r>
            <a:r>
              <a:rPr lang="ru-RU" dirty="0" smtClean="0"/>
              <a:t> </a:t>
            </a:r>
            <a:r>
              <a:rPr lang="ru-RU" dirty="0" err="1" smtClean="0"/>
              <a:t>кемінде</a:t>
            </a:r>
            <a:r>
              <a:rPr lang="ru-RU" dirty="0" smtClean="0"/>
              <a:t> 51% - </a:t>
            </a:r>
            <a:r>
              <a:rPr lang="ru-RU" dirty="0" err="1" smtClean="0"/>
              <a:t>ын</a:t>
            </a:r>
            <a:r>
              <a:rPr lang="ru-RU" dirty="0" smtClean="0"/>
              <a:t> </a:t>
            </a:r>
            <a:r>
              <a:rPr lang="ru-RU" dirty="0" err="1" smtClean="0"/>
              <a:t>құрайды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мүгедектердің</a:t>
            </a:r>
            <a:r>
              <a:rPr lang="ru-RU" dirty="0" smtClean="0"/>
              <a:t> </a:t>
            </a:r>
            <a:r>
              <a:rPr lang="ru-RU" dirty="0" err="1" smtClean="0"/>
              <a:t>еңбегіне</a:t>
            </a:r>
            <a:r>
              <a:rPr lang="ru-RU" dirty="0" smtClean="0"/>
              <a:t> </a:t>
            </a:r>
            <a:r>
              <a:rPr lang="ru-RU" dirty="0" err="1" smtClean="0"/>
              <a:t>ақы</a:t>
            </a:r>
            <a:r>
              <a:rPr lang="ru-RU" dirty="0" smtClean="0"/>
              <a:t> </a:t>
            </a:r>
            <a:r>
              <a:rPr lang="ru-RU" dirty="0" err="1" smtClean="0"/>
              <a:t>төлеу</a:t>
            </a:r>
            <a:r>
              <a:rPr lang="ru-RU" dirty="0" smtClean="0"/>
              <a:t> </a:t>
            </a:r>
            <a:r>
              <a:rPr lang="ru-RU" dirty="0" err="1" smtClean="0"/>
              <a:t>жөніндегі</a:t>
            </a:r>
            <a:r>
              <a:rPr lang="ru-RU" dirty="0" smtClean="0"/>
              <a:t> </a:t>
            </a:r>
            <a:r>
              <a:rPr lang="ru-RU" dirty="0" err="1" smtClean="0"/>
              <a:t>шығыстар</a:t>
            </a:r>
            <a:r>
              <a:rPr lang="ru-RU" dirty="0" smtClean="0"/>
              <a:t> </a:t>
            </a:r>
            <a:r>
              <a:rPr lang="ru-RU" dirty="0" err="1" smtClean="0"/>
              <a:t>еңбекке</a:t>
            </a:r>
            <a:r>
              <a:rPr lang="ru-RU" dirty="0" smtClean="0"/>
              <a:t> </a:t>
            </a:r>
            <a:r>
              <a:rPr lang="ru-RU" dirty="0" err="1" smtClean="0"/>
              <a:t>ақы</a:t>
            </a:r>
            <a:r>
              <a:rPr lang="ru-RU" dirty="0" smtClean="0"/>
              <a:t> </a:t>
            </a:r>
            <a:r>
              <a:rPr lang="ru-RU" dirty="0" err="1" smtClean="0"/>
              <a:t>төлеу</a:t>
            </a:r>
            <a:r>
              <a:rPr lang="ru-RU" dirty="0" smtClean="0"/>
              <a:t> </a:t>
            </a:r>
            <a:r>
              <a:rPr lang="ru-RU" dirty="0" err="1" smtClean="0"/>
              <a:t>жөніндегі</a:t>
            </a:r>
            <a:r>
              <a:rPr lang="ru-RU" dirty="0" smtClean="0"/>
              <a:t> </a:t>
            </a:r>
            <a:r>
              <a:rPr lang="ru-RU" dirty="0" err="1" smtClean="0"/>
              <a:t>жалпы</a:t>
            </a:r>
            <a:r>
              <a:rPr lang="ru-RU" dirty="0" smtClean="0"/>
              <a:t> </a:t>
            </a:r>
            <a:r>
              <a:rPr lang="ru-RU" dirty="0" err="1" smtClean="0"/>
              <a:t>шығыстардың</a:t>
            </a:r>
            <a:r>
              <a:rPr lang="ru-RU" dirty="0" smtClean="0"/>
              <a:t> </a:t>
            </a:r>
            <a:r>
              <a:rPr lang="ru-RU" dirty="0" err="1" smtClean="0"/>
              <a:t>кемінде</a:t>
            </a:r>
            <a:r>
              <a:rPr lang="ru-RU" dirty="0" smtClean="0"/>
              <a:t> 51% - </a:t>
            </a:r>
            <a:r>
              <a:rPr lang="ru-RU" dirty="0" err="1" smtClean="0"/>
              <a:t>ын</a:t>
            </a:r>
            <a:r>
              <a:rPr lang="ru-RU" dirty="0" smtClean="0"/>
              <a:t> (</a:t>
            </a:r>
            <a:r>
              <a:rPr lang="ru-RU" dirty="0" err="1" smtClean="0"/>
              <a:t>есту</a:t>
            </a:r>
            <a:r>
              <a:rPr lang="ru-RU" dirty="0" smtClean="0"/>
              <a:t>, </a:t>
            </a:r>
            <a:r>
              <a:rPr lang="ru-RU" dirty="0" err="1" smtClean="0"/>
              <a:t>сөйлеу</a:t>
            </a:r>
            <a:r>
              <a:rPr lang="ru-RU" dirty="0" smtClean="0"/>
              <a:t>, </a:t>
            </a:r>
            <a:r>
              <a:rPr lang="ru-RU" dirty="0" err="1" smtClean="0"/>
              <a:t>көру</a:t>
            </a:r>
            <a:r>
              <a:rPr lang="ru-RU" dirty="0" smtClean="0"/>
              <a:t> </a:t>
            </a:r>
            <a:r>
              <a:rPr lang="ru-RU" dirty="0" err="1" smtClean="0"/>
              <a:t>қабілетінен</a:t>
            </a:r>
            <a:r>
              <a:rPr lang="ru-RU" dirty="0" smtClean="0"/>
              <a:t> </a:t>
            </a:r>
            <a:r>
              <a:rPr lang="ru-RU" dirty="0" err="1" smtClean="0"/>
              <a:t>айырылған</a:t>
            </a:r>
            <a:r>
              <a:rPr lang="ru-RU" dirty="0" smtClean="0"/>
              <a:t> </a:t>
            </a:r>
            <a:r>
              <a:rPr lang="ru-RU" dirty="0" err="1" smtClean="0"/>
              <a:t>мүгедектер</a:t>
            </a:r>
            <a:r>
              <a:rPr lang="ru-RU" dirty="0" smtClean="0"/>
              <a:t> </a:t>
            </a:r>
            <a:r>
              <a:rPr lang="ru-RU" dirty="0" err="1" smtClean="0"/>
              <a:t>жұмыс</a:t>
            </a:r>
            <a:r>
              <a:rPr lang="ru-RU" dirty="0" smtClean="0"/>
              <a:t> </a:t>
            </a:r>
            <a:r>
              <a:rPr lang="ru-RU" dirty="0" err="1" smtClean="0"/>
              <a:t>істейтін</a:t>
            </a:r>
            <a:r>
              <a:rPr lang="ru-RU" dirty="0" smtClean="0"/>
              <a:t> </a:t>
            </a:r>
            <a:r>
              <a:rPr lang="ru-RU" dirty="0" err="1" smtClean="0"/>
              <a:t>мамандандырылған</a:t>
            </a:r>
            <a:r>
              <a:rPr lang="ru-RU" dirty="0" smtClean="0"/>
              <a:t> </a:t>
            </a:r>
            <a:r>
              <a:rPr lang="ru-RU" dirty="0" err="1" smtClean="0"/>
              <a:t>ұйымдарда-кемінде</a:t>
            </a:r>
            <a:r>
              <a:rPr lang="ru-RU" dirty="0" smtClean="0"/>
              <a:t> 35% - </a:t>
            </a:r>
            <a:r>
              <a:rPr lang="ru-RU" dirty="0" err="1" smtClean="0"/>
              <a:t>ын</a:t>
            </a:r>
            <a:r>
              <a:rPr lang="ru-RU" dirty="0" smtClean="0"/>
              <a:t>) </a:t>
            </a:r>
            <a:r>
              <a:rPr lang="ru-RU" dirty="0" err="1" smtClean="0"/>
              <a:t>құрайды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келу</a:t>
            </a:r>
            <a:r>
              <a:rPr lang="ru-RU" dirty="0" smtClean="0"/>
              <a:t> </a:t>
            </a:r>
            <a:r>
              <a:rPr lang="ru-RU" dirty="0" err="1" smtClean="0"/>
              <a:t>туризмі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туроператордың</a:t>
            </a:r>
            <a:r>
              <a:rPr lang="ru-RU" dirty="0" smtClean="0"/>
              <a:t> </a:t>
            </a:r>
            <a:r>
              <a:rPr lang="ru-RU" dirty="0" err="1" smtClean="0"/>
              <a:t>қызметтері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қара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түсті</a:t>
            </a:r>
            <a:r>
              <a:rPr lang="ru-RU" dirty="0" smtClean="0"/>
              <a:t> </a:t>
            </a:r>
            <a:r>
              <a:rPr lang="ru-RU" dirty="0" err="1" smtClean="0"/>
              <a:t>металдардың</a:t>
            </a:r>
            <a:r>
              <a:rPr lang="ru-RU" dirty="0" smtClean="0"/>
              <a:t> </a:t>
            </a:r>
            <a:r>
              <a:rPr lang="ru-RU" dirty="0" err="1" smtClean="0"/>
              <a:t>сынықтары</a:t>
            </a:r>
            <a:r>
              <a:rPr lang="ru-RU" dirty="0" smtClean="0"/>
              <a:t> мен </a:t>
            </a:r>
            <a:r>
              <a:rPr lang="ru-RU" dirty="0" err="1" smtClean="0"/>
              <a:t>қалдықтары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жермен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тұрғын</a:t>
            </a:r>
            <a:r>
              <a:rPr lang="ru-RU" dirty="0" smtClean="0"/>
              <a:t> </a:t>
            </a:r>
            <a:r>
              <a:rPr lang="ru-RU" dirty="0" err="1" smtClean="0"/>
              <a:t>ғимараттармен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өткізу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айналымдар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34846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63408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ҚҚС-</a:t>
            </a:r>
            <a:r>
              <a:rPr lang="ru-RU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тан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босатылған</a:t>
            </a:r>
            <a:r>
              <a:rPr lang="ru-RU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Импорт (СК 399-Б.)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тұлға</a:t>
            </a:r>
            <a:r>
              <a:rPr lang="ru-RU" dirty="0" smtClean="0"/>
              <a:t> </a:t>
            </a:r>
            <a:r>
              <a:rPr lang="ru-RU" dirty="0" err="1" smtClean="0"/>
              <a:t>бажсыз</a:t>
            </a:r>
            <a:r>
              <a:rPr lang="ru-RU" dirty="0" smtClean="0"/>
              <a:t> </a:t>
            </a:r>
            <a:r>
              <a:rPr lang="ru-RU" dirty="0" err="1" smtClean="0"/>
              <a:t>сауда</a:t>
            </a:r>
            <a:r>
              <a:rPr lang="ru-RU" dirty="0" smtClean="0"/>
              <a:t> </a:t>
            </a:r>
            <a:r>
              <a:rPr lang="ru-RU" dirty="0" err="1" smtClean="0"/>
              <a:t>нормалары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әкелетін</a:t>
            </a:r>
            <a:r>
              <a:rPr lang="ru-RU" dirty="0" smtClean="0"/>
              <a:t> </a:t>
            </a:r>
            <a:r>
              <a:rPr lang="ru-RU" dirty="0" err="1" smtClean="0"/>
              <a:t>тауарлар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smtClean="0"/>
              <a:t>- </a:t>
            </a:r>
            <a:r>
              <a:rPr lang="ru-RU" dirty="0" err="1" smtClean="0"/>
              <a:t>кез</a:t>
            </a:r>
            <a:r>
              <a:rPr lang="ru-RU" dirty="0" smtClean="0"/>
              <a:t> </a:t>
            </a:r>
            <a:r>
              <a:rPr lang="ru-RU" dirty="0" err="1" smtClean="0"/>
              <a:t>келген</a:t>
            </a:r>
            <a:r>
              <a:rPr lang="ru-RU" dirty="0" smtClean="0"/>
              <a:t> </a:t>
            </a:r>
            <a:r>
              <a:rPr lang="ru-RU" dirty="0" err="1" smtClean="0"/>
              <a:t>нысандағы</a:t>
            </a:r>
            <a:r>
              <a:rPr lang="ru-RU" dirty="0" smtClean="0"/>
              <a:t> </a:t>
            </a:r>
            <a:r>
              <a:rPr lang="ru-RU" dirty="0" err="1" smtClean="0"/>
              <a:t>дәрілік</a:t>
            </a:r>
            <a:r>
              <a:rPr lang="ru-RU" dirty="0" smtClean="0"/>
              <a:t> </a:t>
            </a:r>
            <a:r>
              <a:rPr lang="ru-RU" dirty="0" err="1" smtClean="0"/>
              <a:t>заттар</a:t>
            </a:r>
            <a:r>
              <a:rPr lang="ru-RU" dirty="0" smtClean="0"/>
              <a:t>, </a:t>
            </a:r>
            <a:r>
              <a:rPr lang="ru-RU" dirty="0" err="1" smtClean="0"/>
              <a:t>медициналық</a:t>
            </a:r>
            <a:r>
              <a:rPr lang="ru-RU" dirty="0" smtClean="0"/>
              <a:t> </a:t>
            </a:r>
            <a:r>
              <a:rPr lang="ru-RU" dirty="0" err="1" smtClean="0"/>
              <a:t>мақсаттағы</a:t>
            </a:r>
            <a:r>
              <a:rPr lang="ru-RU" dirty="0" smtClean="0"/>
              <a:t> </a:t>
            </a:r>
            <a:r>
              <a:rPr lang="ru-RU" dirty="0" err="1" smtClean="0"/>
              <a:t>бұйымдар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медициналық</a:t>
            </a:r>
            <a:r>
              <a:rPr lang="ru-RU" dirty="0" smtClean="0"/>
              <a:t> техника.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236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0070C0"/>
                </a:solidFill>
              </a:rPr>
              <a:t>ҚҚС </a:t>
            </a:r>
            <a:r>
              <a:rPr lang="ru-RU" sz="4000" dirty="0" err="1" smtClean="0">
                <a:solidFill>
                  <a:srgbClr val="0070C0"/>
                </a:solidFill>
              </a:rPr>
              <a:t>жанама</a:t>
            </a:r>
            <a:r>
              <a:rPr lang="ru-RU" sz="4000" dirty="0" smtClean="0">
                <a:solidFill>
                  <a:srgbClr val="0070C0"/>
                </a:solidFill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</a:rPr>
              <a:t>салықтар</a:t>
            </a:r>
            <a:r>
              <a:rPr lang="ru-RU" sz="4000" dirty="0" smtClean="0">
                <a:solidFill>
                  <a:srgbClr val="0070C0"/>
                </a:solidFill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</a:rPr>
              <a:t>санатына</a:t>
            </a:r>
            <a:r>
              <a:rPr lang="ru-RU" sz="4000" dirty="0" smtClean="0">
                <a:solidFill>
                  <a:srgbClr val="0070C0"/>
                </a:solidFill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</a:rPr>
              <a:t>жатады</a:t>
            </a:r>
            <a:r>
              <a:rPr lang="ru-RU" sz="4000" dirty="0" smtClean="0">
                <a:solidFill>
                  <a:srgbClr val="0070C0"/>
                </a:solidFill>
              </a:rPr>
              <a:t>.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Жанама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салық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- </a:t>
            </a:r>
            <a:r>
              <a:rPr lang="ru-RU" dirty="0" err="1" smtClean="0"/>
              <a:t>бағаға</a:t>
            </a:r>
            <a:r>
              <a:rPr lang="ru-RU" dirty="0" smtClean="0"/>
              <a:t> </a:t>
            </a:r>
            <a:r>
              <a:rPr lang="ru-RU" dirty="0" err="1" smtClean="0"/>
              <a:t>үстеме</a:t>
            </a:r>
            <a:r>
              <a:rPr lang="ru-RU" dirty="0" smtClean="0"/>
              <a:t> </a:t>
            </a:r>
            <a:r>
              <a:rPr lang="ru-RU" dirty="0" err="1" smtClean="0"/>
              <a:t>ақы</a:t>
            </a:r>
            <a:r>
              <a:rPr lang="ru-RU" dirty="0" smtClean="0"/>
              <a:t> </a:t>
            </a:r>
            <a:r>
              <a:rPr lang="ru-RU" dirty="0" err="1" smtClean="0"/>
              <a:t>рет</a:t>
            </a:r>
            <a:r>
              <a:rPr lang="kk-KZ" dirty="0" smtClean="0"/>
              <a:t>і</a:t>
            </a:r>
            <a:r>
              <a:rPr lang="ru-RU" dirty="0" err="1" smtClean="0"/>
              <a:t>нде</a:t>
            </a:r>
            <a:r>
              <a:rPr lang="ru-RU" dirty="0" smtClean="0"/>
              <a:t> </a:t>
            </a:r>
            <a:r>
              <a:rPr lang="ru-RU" dirty="0" err="1" smtClean="0"/>
              <a:t>тауарлар</a:t>
            </a:r>
            <a:r>
              <a:rPr lang="ru-RU" dirty="0" smtClean="0"/>
              <a:t> мен </a:t>
            </a:r>
            <a:r>
              <a:rPr lang="ru-RU" dirty="0" err="1" smtClean="0"/>
              <a:t>қызметтерге</a:t>
            </a:r>
            <a:r>
              <a:rPr lang="ru-RU" dirty="0" smtClean="0"/>
              <a:t> </a:t>
            </a:r>
            <a:r>
              <a:rPr lang="ru-RU" dirty="0" err="1" smtClean="0"/>
              <a:t>салынатын</a:t>
            </a:r>
            <a:r>
              <a:rPr lang="ru-RU" dirty="0" smtClean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Тауарларды</a:t>
            </a:r>
            <a:r>
              <a:rPr lang="ru-RU" dirty="0" smtClean="0"/>
              <a:t> </a:t>
            </a:r>
            <a:r>
              <a:rPr lang="ru-RU" dirty="0" err="1" smtClean="0"/>
              <a:t>өндіретін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қызмет</a:t>
            </a:r>
            <a:r>
              <a:rPr lang="ru-RU" dirty="0" smtClean="0"/>
              <a:t> </a:t>
            </a:r>
            <a:r>
              <a:rPr lang="ru-RU" dirty="0" err="1" smtClean="0"/>
              <a:t>көрсететін</a:t>
            </a:r>
            <a:r>
              <a:rPr lang="ru-RU" dirty="0" smtClean="0"/>
              <a:t> </a:t>
            </a:r>
            <a:r>
              <a:rPr lang="ru-RU" dirty="0" err="1" smtClean="0"/>
              <a:t>кәсіпорынның</a:t>
            </a:r>
            <a:r>
              <a:rPr lang="ru-RU" dirty="0" smtClean="0"/>
              <a:t> </a:t>
            </a:r>
            <a:r>
              <a:rPr lang="ru-RU" dirty="0" err="1" smtClean="0"/>
              <a:t>иесі</a:t>
            </a:r>
            <a:r>
              <a:rPr lang="ru-RU" dirty="0" smtClean="0"/>
              <a:t> </a:t>
            </a:r>
            <a:r>
              <a:rPr lang="ru-RU" dirty="0" err="1" smtClean="0"/>
              <a:t>оларды</a:t>
            </a:r>
            <a:r>
              <a:rPr lang="ru-RU" dirty="0" smtClean="0"/>
              <a:t> </a:t>
            </a:r>
            <a:r>
              <a:rPr lang="ru-RU" dirty="0" err="1" smtClean="0"/>
              <a:t>үстеме</a:t>
            </a:r>
            <a:r>
              <a:rPr lang="ru-RU" dirty="0" smtClean="0"/>
              <a:t> </a:t>
            </a:r>
            <a:r>
              <a:rPr lang="ru-RU" dirty="0" err="1" smtClean="0"/>
              <a:t>ақыны</a:t>
            </a:r>
            <a:r>
              <a:rPr lang="ru-RU" dirty="0" smtClean="0"/>
              <a:t> </a:t>
            </a:r>
            <a:r>
              <a:rPr lang="ru-RU" dirty="0" err="1" smtClean="0"/>
              <a:t>ескере</a:t>
            </a:r>
            <a:r>
              <a:rPr lang="ru-RU" dirty="0" smtClean="0"/>
              <a:t> </a:t>
            </a:r>
            <a:r>
              <a:rPr lang="ru-RU" dirty="0" err="1" smtClean="0"/>
              <a:t>отырып</a:t>
            </a:r>
            <a:r>
              <a:rPr lang="ru-RU" dirty="0" smtClean="0"/>
              <a:t>, </a:t>
            </a:r>
            <a:r>
              <a:rPr lang="ru-RU" dirty="0" err="1" smtClean="0"/>
              <a:t>бағамен</a:t>
            </a:r>
            <a:r>
              <a:rPr lang="ru-RU" dirty="0" smtClean="0"/>
              <a:t> </a:t>
            </a:r>
            <a:r>
              <a:rPr lang="ru-RU" dirty="0" err="1" smtClean="0"/>
              <a:t>сатады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мемлекетке</a:t>
            </a:r>
            <a:r>
              <a:rPr lang="ru-RU" dirty="0" smtClean="0"/>
              <a:t> </a:t>
            </a:r>
            <a:r>
              <a:rPr lang="ru-RU" dirty="0" err="1" smtClean="0"/>
              <a:t>түсімнен</a:t>
            </a:r>
            <a:r>
              <a:rPr lang="ru-RU" dirty="0" smtClean="0"/>
              <a:t> </a:t>
            </a:r>
            <a:r>
              <a:rPr lang="ru-RU" dirty="0" err="1" smtClean="0"/>
              <a:t>тиісті</a:t>
            </a:r>
            <a:r>
              <a:rPr lang="ru-RU" dirty="0" smtClean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сомасын</a:t>
            </a:r>
            <a:r>
              <a:rPr lang="ru-RU" dirty="0" smtClean="0"/>
              <a:t> </a:t>
            </a:r>
            <a:r>
              <a:rPr lang="ru-RU" dirty="0" err="1" smtClean="0"/>
              <a:t>енгізеді</a:t>
            </a:r>
            <a:r>
              <a:rPr lang="ru-RU" dirty="0" smtClean="0"/>
              <a:t>, </a:t>
            </a:r>
          </a:p>
          <a:p>
            <a:pPr marL="0" indent="0">
              <a:buNone/>
            </a:pPr>
            <a:r>
              <a:rPr lang="ru-RU" dirty="0" smtClean="0"/>
              <a:t>ал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Сатып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алушы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жанама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салық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төлеуші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0228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ҚҚС </a:t>
            </a:r>
            <a:r>
              <a:rPr lang="ru-RU" sz="3600" dirty="0" err="1" smtClean="0"/>
              <a:t>ставкалары</a:t>
            </a:r>
            <a:r>
              <a:rPr lang="ru-RU" sz="3600" dirty="0" smtClean="0"/>
              <a:t> (</a:t>
            </a:r>
            <a:r>
              <a:rPr lang="ru-RU" sz="3600" dirty="0" err="1" smtClean="0"/>
              <a:t>салық</a:t>
            </a:r>
            <a:r>
              <a:rPr lang="ru-RU" sz="3600" dirty="0" smtClean="0"/>
              <a:t> </a:t>
            </a:r>
            <a:r>
              <a:rPr lang="ru-RU" sz="3600" dirty="0" err="1" smtClean="0"/>
              <a:t>кодексінің</a:t>
            </a:r>
            <a:r>
              <a:rPr lang="ru-RU" sz="3600" dirty="0" smtClean="0"/>
              <a:t> 422-бабы):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408552"/>
              </p:ext>
            </p:extLst>
          </p:nvPr>
        </p:nvGraphicFramePr>
        <p:xfrm>
          <a:off x="457200" y="908718"/>
          <a:ext cx="8579296" cy="5552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597"/>
                <a:gridCol w="7667699"/>
              </a:tblGrid>
              <a:tr h="501912">
                <a:tc rowSpan="2">
                  <a:txBody>
                    <a:bodyPr/>
                    <a:lstStyle/>
                    <a:p>
                      <a:r>
                        <a:rPr lang="ru-RU" sz="2000" dirty="0" smtClean="0"/>
                        <a:t>12%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салық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салынатын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айналым</a:t>
                      </a:r>
                      <a:endParaRPr lang="ru-RU" sz="2000" dirty="0"/>
                    </a:p>
                  </a:txBody>
                  <a:tcPr/>
                </a:tc>
              </a:tr>
              <a:tr h="50191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Салық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салынатын</a:t>
                      </a:r>
                      <a:r>
                        <a:rPr lang="ru-RU" sz="2000" dirty="0" smtClean="0"/>
                        <a:t> импорт</a:t>
                      </a:r>
                      <a:endParaRPr lang="ru-RU" sz="2000" dirty="0"/>
                    </a:p>
                  </a:txBody>
                  <a:tcPr/>
                </a:tc>
              </a:tr>
              <a:tr h="501912">
                <a:tc rowSpan="4">
                  <a:txBody>
                    <a:bodyPr/>
                    <a:lstStyle/>
                    <a:p>
                      <a:r>
                        <a:rPr lang="ru-RU" sz="2000" dirty="0" smtClean="0"/>
                        <a:t>0 %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Экспорт (</a:t>
                      </a:r>
                      <a:r>
                        <a:rPr lang="ru-RU" sz="2000" dirty="0" err="1" smtClean="0"/>
                        <a:t>Салық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Кодексінің</a:t>
                      </a:r>
                      <a:r>
                        <a:rPr lang="ru-RU" sz="2000" dirty="0" smtClean="0"/>
                        <a:t> 386-бабы)</a:t>
                      </a:r>
                      <a:endParaRPr lang="ru-RU" sz="2000" dirty="0"/>
                    </a:p>
                  </a:txBody>
                  <a:tcPr/>
                </a:tc>
              </a:tr>
              <a:tr h="50191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Халықаралық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тасымалдар</a:t>
                      </a:r>
                      <a:r>
                        <a:rPr lang="ru-RU" sz="2000" dirty="0" smtClean="0"/>
                        <a:t> (</a:t>
                      </a:r>
                      <a:r>
                        <a:rPr lang="ru-RU" sz="2000" dirty="0" err="1" smtClean="0"/>
                        <a:t>Салық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кодексінің</a:t>
                      </a:r>
                      <a:r>
                        <a:rPr lang="ru-RU" sz="2000" dirty="0" smtClean="0"/>
                        <a:t> 387-бабы)ЖЖМ,</a:t>
                      </a:r>
                      <a:endParaRPr lang="ru-RU" sz="2000" dirty="0"/>
                    </a:p>
                  </a:txBody>
                  <a:tcPr/>
                </a:tc>
              </a:tr>
              <a:tr h="108869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халықаралық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кемелерге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әуежай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құю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кезінде</a:t>
                      </a:r>
                      <a:r>
                        <a:rPr lang="ru-RU" sz="2000" dirty="0" smtClean="0"/>
                        <a:t> (</a:t>
                      </a:r>
                      <a:r>
                        <a:rPr lang="ru-RU" sz="2000" dirty="0" err="1" smtClean="0"/>
                        <a:t>Салық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кодексінің</a:t>
                      </a:r>
                      <a:r>
                        <a:rPr lang="ru-RU" sz="2000" dirty="0" smtClean="0"/>
                        <a:t> 388-бабы)</a:t>
                      </a:r>
                    </a:p>
                    <a:p>
                      <a:r>
                        <a:rPr lang="ru-RU" sz="2000" dirty="0" err="1" smtClean="0"/>
                        <a:t>Ерк</a:t>
                      </a:r>
                      <a:r>
                        <a:rPr lang="kk-KZ" sz="2000" dirty="0" smtClean="0"/>
                        <a:t>ін</a:t>
                      </a:r>
                      <a:r>
                        <a:rPr lang="kk-KZ" sz="2000" baseline="0" dirty="0" smtClean="0"/>
                        <a:t> экономикалық аймақ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аумағына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тауарларды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өткізу</a:t>
                      </a:r>
                      <a:r>
                        <a:rPr lang="ru-RU" sz="2000" dirty="0" smtClean="0"/>
                        <a:t> (</a:t>
                      </a:r>
                      <a:r>
                        <a:rPr lang="ru-RU" sz="2000" dirty="0" err="1" smtClean="0"/>
                        <a:t>Салық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кодексінің</a:t>
                      </a:r>
                      <a:r>
                        <a:rPr lang="ru-RU" sz="2000" dirty="0" smtClean="0"/>
                        <a:t> 389-391-Б.))</a:t>
                      </a:r>
                      <a:endParaRPr lang="ru-RU" sz="2000" dirty="0"/>
                    </a:p>
                  </a:txBody>
                  <a:tcPr/>
                </a:tc>
              </a:tr>
              <a:tr h="86631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Тазартылған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алтынды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өткізу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жөніндегі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айналым</a:t>
                      </a:r>
                      <a:r>
                        <a:rPr lang="ru-RU" sz="2000" dirty="0" smtClean="0"/>
                        <a:t> (</a:t>
                      </a:r>
                      <a:r>
                        <a:rPr lang="ru-RU" sz="2000" dirty="0" err="1" smtClean="0"/>
                        <a:t>Салық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кодексінің</a:t>
                      </a:r>
                      <a:r>
                        <a:rPr lang="ru-RU" sz="2000" dirty="0" smtClean="0"/>
                        <a:t> 392-бабы)</a:t>
                      </a:r>
                      <a:endParaRPr lang="ru-RU" sz="2000" dirty="0"/>
                    </a:p>
                  </a:txBody>
                  <a:tcPr/>
                </a:tc>
              </a:tr>
              <a:tr h="501912">
                <a:tc rowSpan="2">
                  <a:txBody>
                    <a:bodyPr/>
                    <a:lstStyle/>
                    <a:p>
                      <a:r>
                        <a:rPr lang="ru-RU" sz="2000" dirty="0" smtClean="0"/>
                        <a:t>ҚҚС-</a:t>
                      </a:r>
                      <a:r>
                        <a:rPr lang="ru-RU" sz="2000" dirty="0" err="1" smtClean="0"/>
                        <a:t>сыз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ҚҚС </a:t>
                      </a:r>
                      <a:r>
                        <a:rPr lang="ru-RU" sz="2000" dirty="0" err="1" smtClean="0"/>
                        <a:t>төлемеушіде</a:t>
                      </a:r>
                      <a:r>
                        <a:rPr lang="ru-RU" sz="2000" dirty="0" smtClean="0"/>
                        <a:t> </a:t>
                      </a:r>
                      <a:endParaRPr lang="ru-RU" sz="2000" dirty="0"/>
                    </a:p>
                  </a:txBody>
                  <a:tcPr/>
                </a:tc>
              </a:tr>
              <a:tr h="86631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/>
                        <a:t>Босатылған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айналымдар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бойынша</a:t>
                      </a:r>
                      <a:endParaRPr lang="ru-RU" sz="2000" dirty="0" smtClean="0"/>
                    </a:p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743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ҚҚС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есепке</a:t>
            </a:r>
            <a:r>
              <a:rPr lang="ru-RU" dirty="0" smtClean="0"/>
              <a:t> </a:t>
            </a:r>
            <a:r>
              <a:rPr lang="ru-RU" dirty="0" err="1" smtClean="0"/>
              <a:t>алу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83264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ҚҚС </a:t>
            </a:r>
            <a:r>
              <a:rPr lang="ru-RU" dirty="0" err="1" smtClean="0"/>
              <a:t>төлеуші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табылатын</a:t>
            </a:r>
            <a:r>
              <a:rPr lang="ru-RU" dirty="0" smtClean="0"/>
              <a:t> </a:t>
            </a:r>
            <a:r>
              <a:rPr lang="ru-RU" dirty="0" err="1" smtClean="0"/>
              <a:t>тауарларды</a:t>
            </a:r>
            <a:r>
              <a:rPr lang="ru-RU" dirty="0" smtClean="0"/>
              <a:t>, </a:t>
            </a:r>
            <a:r>
              <a:rPr lang="ru-RU" dirty="0" err="1" smtClean="0"/>
              <a:t>жұмыстарды</a:t>
            </a:r>
            <a:r>
              <a:rPr lang="ru-RU" dirty="0" smtClean="0"/>
              <a:t>, </a:t>
            </a:r>
            <a:r>
              <a:rPr lang="ru-RU" dirty="0" err="1" smtClean="0"/>
              <a:t>көрсетілетін</a:t>
            </a:r>
            <a:r>
              <a:rPr lang="ru-RU" dirty="0" smtClean="0"/>
              <a:t> </a:t>
            </a:r>
            <a:r>
              <a:rPr lang="ru-RU" dirty="0" err="1" smtClean="0"/>
              <a:t>қызметтерді</a:t>
            </a:r>
            <a:r>
              <a:rPr lang="ru-RU" dirty="0" smtClean="0"/>
              <a:t> </a:t>
            </a:r>
            <a:r>
              <a:rPr lang="ru-RU" dirty="0" err="1" smtClean="0"/>
              <a:t>алушының</a:t>
            </a:r>
            <a:r>
              <a:rPr lang="ru-RU" dirty="0" smtClean="0"/>
              <a:t> </a:t>
            </a:r>
            <a:r>
              <a:rPr lang="ru-RU" dirty="0" err="1" smtClean="0"/>
              <a:t>есепке</a:t>
            </a:r>
            <a:r>
              <a:rPr lang="ru-RU" dirty="0" smtClean="0"/>
              <a:t> </a:t>
            </a:r>
            <a:r>
              <a:rPr lang="ru-RU" dirty="0" err="1" smtClean="0"/>
              <a:t>жатқызылатын</a:t>
            </a:r>
            <a:r>
              <a:rPr lang="ru-RU" dirty="0" smtClean="0"/>
              <a:t> ҚҚС </a:t>
            </a:r>
            <a:r>
              <a:rPr lang="ru-RU" dirty="0" err="1" smtClean="0"/>
              <a:t>сомасы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танылады</a:t>
            </a:r>
            <a:r>
              <a:rPr lang="ru-RU" dirty="0" smtClean="0"/>
              <a:t>, </a:t>
            </a:r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сату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салынатын</a:t>
            </a:r>
            <a:r>
              <a:rPr lang="ru-RU" dirty="0" smtClean="0"/>
              <a:t> </a:t>
            </a:r>
            <a:r>
              <a:rPr lang="ru-RU" dirty="0" err="1" smtClean="0"/>
              <a:t>айналым</a:t>
            </a:r>
            <a:r>
              <a:rPr lang="ru-RU" dirty="0" smtClean="0"/>
              <a:t> </a:t>
            </a:r>
            <a:r>
              <a:rPr lang="ru-RU" dirty="0" err="1" smtClean="0"/>
              <a:t>мақсатында</a:t>
            </a:r>
            <a:r>
              <a:rPr lang="ru-RU" dirty="0" smtClean="0"/>
              <a:t> </a:t>
            </a:r>
            <a:r>
              <a:rPr lang="ru-RU" dirty="0" err="1" smtClean="0"/>
              <a:t>пайдаланылса</a:t>
            </a:r>
            <a:r>
              <a:rPr lang="ru-RU" dirty="0" smtClean="0"/>
              <a:t>, </a:t>
            </a:r>
            <a:r>
              <a:rPr lang="ru-RU" dirty="0" err="1" smtClean="0"/>
              <a:t>алынған</a:t>
            </a:r>
            <a:r>
              <a:rPr lang="ru-RU" dirty="0" smtClean="0"/>
              <a:t> </a:t>
            </a:r>
            <a:r>
              <a:rPr lang="ru-RU" dirty="0" err="1" smtClean="0"/>
              <a:t>тауарлар</a:t>
            </a:r>
            <a:r>
              <a:rPr lang="ru-RU" dirty="0" smtClean="0"/>
              <a:t>, </a:t>
            </a:r>
            <a:r>
              <a:rPr lang="ru-RU" dirty="0" err="1" smtClean="0"/>
              <a:t>жұмыстар</a:t>
            </a:r>
            <a:r>
              <a:rPr lang="ru-RU" dirty="0" smtClean="0"/>
              <a:t> мен </a:t>
            </a:r>
            <a:r>
              <a:rPr lang="ru-RU" dirty="0" err="1" smtClean="0"/>
              <a:t>қызметтер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төленуге</a:t>
            </a:r>
            <a:r>
              <a:rPr lang="ru-RU" dirty="0" smtClean="0"/>
              <a:t> </a:t>
            </a:r>
            <a:r>
              <a:rPr lang="ru-RU" dirty="0" err="1" smtClean="0"/>
              <a:t>жататын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көрсетілген</a:t>
            </a:r>
            <a:r>
              <a:rPr lang="ru-RU" dirty="0" smtClean="0"/>
              <a:t> ҚҚС </a:t>
            </a:r>
            <a:r>
              <a:rPr lang="ru-RU" dirty="0" err="1" smtClean="0"/>
              <a:t>сомасы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шот-фактурада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декларацияда</a:t>
            </a:r>
            <a:r>
              <a:rPr lang="ru-RU" dirty="0" smtClean="0"/>
              <a:t> (резидент </a:t>
            </a:r>
            <a:r>
              <a:rPr lang="ru-RU" dirty="0" err="1" smtClean="0"/>
              <a:t>еместен</a:t>
            </a:r>
            <a:r>
              <a:rPr lang="ru-RU" dirty="0" smtClean="0"/>
              <a:t> </a:t>
            </a:r>
            <a:r>
              <a:rPr lang="ru-RU" dirty="0" err="1" smtClean="0"/>
              <a:t>қызметтерді</a:t>
            </a:r>
            <a:r>
              <a:rPr lang="ru-RU" dirty="0" smtClean="0"/>
              <a:t> </a:t>
            </a:r>
            <a:r>
              <a:rPr lang="ru-RU" dirty="0" err="1" smtClean="0"/>
              <a:t>импорттау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сатып</a:t>
            </a:r>
            <a:r>
              <a:rPr lang="ru-RU" dirty="0" smtClean="0"/>
              <a:t> </a:t>
            </a:r>
            <a:r>
              <a:rPr lang="ru-RU" dirty="0" err="1" smtClean="0"/>
              <a:t>алу</a:t>
            </a:r>
            <a:r>
              <a:rPr lang="ru-RU" dirty="0" smtClean="0"/>
              <a:t> </a:t>
            </a:r>
            <a:r>
              <a:rPr lang="ru-RU" dirty="0" err="1" smtClean="0"/>
              <a:t>кезінде</a:t>
            </a:r>
            <a:r>
              <a:rPr lang="ru-RU" dirty="0" smtClean="0"/>
              <a:t>);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тұлғаны</a:t>
            </a:r>
            <a:r>
              <a:rPr lang="ru-RU" dirty="0" smtClean="0"/>
              <a:t> ҚҚС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тіркеу</a:t>
            </a:r>
            <a:r>
              <a:rPr lang="ru-RU" dirty="0" smtClean="0"/>
              <a:t> </a:t>
            </a:r>
            <a:r>
              <a:rPr lang="ru-RU" dirty="0" err="1" smtClean="0"/>
              <a:t>есебіне</a:t>
            </a:r>
            <a:r>
              <a:rPr lang="ru-RU" dirty="0" smtClean="0"/>
              <a:t> </a:t>
            </a:r>
            <a:r>
              <a:rPr lang="ru-RU" dirty="0" err="1" smtClean="0"/>
              <a:t>қойған</a:t>
            </a:r>
            <a:r>
              <a:rPr lang="ru-RU" dirty="0" smtClean="0"/>
              <a:t> </a:t>
            </a:r>
            <a:r>
              <a:rPr lang="ru-RU" dirty="0" err="1" smtClean="0"/>
              <a:t>жағдайда-салық</a:t>
            </a:r>
            <a:r>
              <a:rPr lang="ru-RU" dirty="0" smtClean="0"/>
              <a:t> </a:t>
            </a:r>
            <a:r>
              <a:rPr lang="ru-RU" dirty="0" err="1" smtClean="0"/>
              <a:t>тіркелімінде</a:t>
            </a:r>
            <a:r>
              <a:rPr lang="ru-RU" dirty="0" smtClean="0"/>
              <a:t> ҚҚС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тіркеу</a:t>
            </a:r>
            <a:r>
              <a:rPr lang="ru-RU" dirty="0" smtClean="0"/>
              <a:t> </a:t>
            </a:r>
            <a:r>
              <a:rPr lang="ru-RU" dirty="0" err="1" smtClean="0"/>
              <a:t>есебіне</a:t>
            </a:r>
            <a:r>
              <a:rPr lang="ru-RU" dirty="0" smtClean="0"/>
              <a:t> </a:t>
            </a:r>
            <a:r>
              <a:rPr lang="ru-RU" dirty="0" err="1" smtClean="0"/>
              <a:t>қою</a:t>
            </a:r>
            <a:r>
              <a:rPr lang="ru-RU" dirty="0" smtClean="0"/>
              <a:t> </a:t>
            </a:r>
            <a:r>
              <a:rPr lang="ru-RU" dirty="0" err="1" smtClean="0"/>
              <a:t>күніне</a:t>
            </a:r>
            <a:r>
              <a:rPr lang="ru-RU" dirty="0" smtClean="0"/>
              <a:t> </a:t>
            </a:r>
            <a:r>
              <a:rPr lang="ru-RU" dirty="0" err="1" smtClean="0"/>
              <a:t>дейін</a:t>
            </a:r>
            <a:r>
              <a:rPr lang="ru-RU" dirty="0" smtClean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төлеуші</a:t>
            </a:r>
            <a:r>
              <a:rPr lang="ru-RU" dirty="0" smtClean="0"/>
              <a:t> </a:t>
            </a:r>
            <a:r>
              <a:rPr lang="ru-RU" dirty="0" err="1" smtClean="0"/>
              <a:t>сатып</a:t>
            </a:r>
            <a:r>
              <a:rPr lang="ru-RU" dirty="0" smtClean="0"/>
              <a:t> </a:t>
            </a:r>
            <a:r>
              <a:rPr lang="ru-RU" dirty="0" err="1" smtClean="0"/>
              <a:t>алған</a:t>
            </a:r>
            <a:r>
              <a:rPr lang="ru-RU" dirty="0" smtClean="0"/>
              <a:t>, </a:t>
            </a:r>
            <a:r>
              <a:rPr lang="ru-RU" dirty="0" err="1" smtClean="0"/>
              <a:t>құрған</a:t>
            </a:r>
            <a:r>
              <a:rPr lang="ru-RU" dirty="0" smtClean="0"/>
              <a:t>, </a:t>
            </a:r>
            <a:r>
              <a:rPr lang="ru-RU" dirty="0" err="1" smtClean="0"/>
              <a:t>салған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төлеуші</a:t>
            </a:r>
            <a:r>
              <a:rPr lang="ru-RU" dirty="0" smtClean="0"/>
              <a:t> </a:t>
            </a:r>
            <a:r>
              <a:rPr lang="ru-RU" dirty="0" err="1" smtClean="0"/>
              <a:t>сатып</a:t>
            </a:r>
            <a:r>
              <a:rPr lang="ru-RU" dirty="0" smtClean="0"/>
              <a:t> </a:t>
            </a:r>
            <a:r>
              <a:rPr lang="ru-RU" dirty="0" err="1" smtClean="0"/>
              <a:t>алған</a:t>
            </a:r>
            <a:r>
              <a:rPr lang="ru-RU" dirty="0" smtClean="0"/>
              <a:t> </a:t>
            </a:r>
            <a:r>
              <a:rPr lang="ru-RU" dirty="0" err="1" smtClean="0"/>
              <a:t>тауарлар</a:t>
            </a:r>
            <a:r>
              <a:rPr lang="ru-RU" dirty="0" smtClean="0"/>
              <a:t> </a:t>
            </a:r>
            <a:r>
              <a:rPr lang="ru-RU" dirty="0" err="1" smtClean="0"/>
              <a:t>бойыншаҚҚС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тіркеу</a:t>
            </a:r>
            <a:r>
              <a:rPr lang="ru-RU" dirty="0" smtClean="0"/>
              <a:t> </a:t>
            </a:r>
            <a:r>
              <a:rPr lang="ru-RU" dirty="0" err="1" smtClean="0"/>
              <a:t>есебіне</a:t>
            </a:r>
            <a:r>
              <a:rPr lang="ru-RU" dirty="0" smtClean="0"/>
              <a:t> </a:t>
            </a:r>
            <a:r>
              <a:rPr lang="ru-RU" dirty="0" err="1" smtClean="0"/>
              <a:t>қою</a:t>
            </a:r>
            <a:r>
              <a:rPr lang="ru-RU" dirty="0" smtClean="0"/>
              <a:t> </a:t>
            </a:r>
            <a:r>
              <a:rPr lang="ru-RU" dirty="0" err="1" smtClean="0"/>
              <a:t>күніне</a:t>
            </a:r>
            <a:r>
              <a:rPr lang="ru-RU" dirty="0" smtClean="0"/>
              <a:t> </a:t>
            </a:r>
            <a:r>
              <a:rPr lang="ru-RU" dirty="0" err="1" smtClean="0"/>
              <a:t>меншік</a:t>
            </a:r>
            <a:r>
              <a:rPr lang="ru-RU" dirty="0" smtClean="0"/>
              <a:t> </a:t>
            </a:r>
            <a:r>
              <a:rPr lang="ru-RU" dirty="0" err="1" smtClean="0"/>
              <a:t>құқығында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08773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452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Есепке</a:t>
            </a:r>
            <a:r>
              <a:rPr lang="ru-RU" dirty="0" smtClean="0"/>
              <a:t> </a:t>
            </a:r>
            <a:r>
              <a:rPr lang="ru-RU" dirty="0" err="1" smtClean="0"/>
              <a:t>жатқызылмайды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9024" y="620688"/>
            <a:ext cx="8784976" cy="5877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- </a:t>
            </a:r>
            <a:r>
              <a:rPr lang="ru-RU" sz="2400" dirty="0" err="1" smtClean="0"/>
              <a:t>салық</a:t>
            </a:r>
            <a:r>
              <a:rPr lang="ru-RU" sz="2400" dirty="0" smtClean="0"/>
              <a:t> </a:t>
            </a:r>
            <a:r>
              <a:rPr lang="ru-RU" sz="2400" dirty="0" err="1" smtClean="0"/>
              <a:t>салынбайтын</a:t>
            </a:r>
            <a:r>
              <a:rPr lang="ru-RU" sz="2400" dirty="0" smtClean="0"/>
              <a:t> </a:t>
            </a:r>
            <a:r>
              <a:rPr lang="ru-RU" sz="2400" dirty="0" err="1" smtClean="0"/>
              <a:t>айналым</a:t>
            </a:r>
            <a:r>
              <a:rPr lang="ru-RU" sz="2400" dirty="0" smtClean="0"/>
              <a:t> </a:t>
            </a:r>
            <a:r>
              <a:rPr lang="ru-RU" sz="2400" dirty="0" err="1" smtClean="0"/>
              <a:t>мақсатында</a:t>
            </a:r>
            <a:r>
              <a:rPr lang="ru-RU" sz="2400" dirty="0" smtClean="0"/>
              <a:t> </a:t>
            </a:r>
            <a:r>
              <a:rPr lang="ru-RU" sz="2400" dirty="0" err="1" smtClean="0"/>
              <a:t>пайдаланылатын</a:t>
            </a:r>
            <a:r>
              <a:rPr lang="ru-RU" sz="2400" dirty="0" smtClean="0"/>
              <a:t> </a:t>
            </a:r>
            <a:r>
              <a:rPr lang="ru-RU" sz="2400" dirty="0" err="1" smtClean="0"/>
              <a:t>тауарларды</a:t>
            </a:r>
            <a:r>
              <a:rPr lang="ru-RU" sz="2400" dirty="0" smtClean="0"/>
              <a:t>, </a:t>
            </a:r>
            <a:r>
              <a:rPr lang="ru-RU" sz="2400" dirty="0" err="1" smtClean="0"/>
              <a:t>жұмыстарды</a:t>
            </a:r>
            <a:r>
              <a:rPr lang="ru-RU" sz="2400" dirty="0" smtClean="0"/>
              <a:t>, </a:t>
            </a:r>
            <a:r>
              <a:rPr lang="ru-RU" sz="2400" dirty="0" err="1" smtClean="0"/>
              <a:t>көрсетілетін</a:t>
            </a:r>
            <a:r>
              <a:rPr lang="ru-RU" sz="2400" dirty="0" smtClean="0"/>
              <a:t> </a:t>
            </a:r>
            <a:r>
              <a:rPr lang="ru-RU" sz="2400" dirty="0" err="1" smtClean="0"/>
              <a:t>қызметтерді</a:t>
            </a:r>
            <a:r>
              <a:rPr lang="ru-RU" sz="2400" dirty="0" smtClean="0"/>
              <a:t> </a:t>
            </a:r>
            <a:r>
              <a:rPr lang="ru-RU" sz="2400" dirty="0" err="1" smtClean="0"/>
              <a:t>сатып</a:t>
            </a:r>
            <a:r>
              <a:rPr lang="ru-RU" sz="2400" dirty="0" smtClean="0"/>
              <a:t> </a:t>
            </a:r>
            <a:r>
              <a:rPr lang="ru-RU" sz="2400" dirty="0" err="1" smtClean="0"/>
              <a:t>алу</a:t>
            </a:r>
            <a:r>
              <a:rPr lang="ru-RU" sz="2400" dirty="0" smtClean="0"/>
              <a:t> </a:t>
            </a:r>
            <a:r>
              <a:rPr lang="ru-RU" sz="2400" dirty="0" err="1" smtClean="0"/>
              <a:t>бойынша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r>
              <a:rPr lang="ru-RU" sz="2400" dirty="0" smtClean="0"/>
              <a:t>- НҚ </a:t>
            </a:r>
            <a:r>
              <a:rPr lang="ru-RU" sz="2400" dirty="0" err="1" smtClean="0"/>
              <a:t>ретінде</a:t>
            </a:r>
            <a:r>
              <a:rPr lang="ru-RU" sz="2400" dirty="0" smtClean="0"/>
              <a:t> </a:t>
            </a:r>
            <a:r>
              <a:rPr lang="ru-RU" sz="2400" dirty="0" err="1" smtClean="0"/>
              <a:t>есепке</a:t>
            </a:r>
            <a:r>
              <a:rPr lang="ru-RU" sz="2400" dirty="0" smtClean="0"/>
              <a:t> </a:t>
            </a:r>
            <a:r>
              <a:rPr lang="ru-RU" sz="2400" dirty="0" err="1" smtClean="0"/>
              <a:t>алынған</a:t>
            </a:r>
            <a:r>
              <a:rPr lang="ru-RU" sz="2400" dirty="0" smtClean="0"/>
              <a:t> (</a:t>
            </a:r>
            <a:r>
              <a:rPr lang="ru-RU" sz="2400" dirty="0" err="1" smtClean="0"/>
              <a:t>ескерілетін</a:t>
            </a:r>
            <a:r>
              <a:rPr lang="ru-RU" sz="2400" dirty="0" smtClean="0"/>
              <a:t>) </a:t>
            </a:r>
            <a:r>
              <a:rPr lang="ru-RU" sz="2400" dirty="0" err="1" smtClean="0"/>
              <a:t>жеңіл</a:t>
            </a:r>
            <a:r>
              <a:rPr lang="ru-RU" sz="2400" dirty="0" smtClean="0"/>
              <a:t> </a:t>
            </a:r>
            <a:r>
              <a:rPr lang="ru-RU" sz="2400" dirty="0" err="1" smtClean="0"/>
              <a:t>автомобильдер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r>
              <a:rPr lang="ru-RU" sz="2400" dirty="0" smtClean="0"/>
              <a:t>- </a:t>
            </a:r>
            <a:r>
              <a:rPr lang="ru-RU" sz="2400" dirty="0" err="1" smtClean="0"/>
              <a:t>шот-фактурада</a:t>
            </a:r>
            <a:r>
              <a:rPr lang="ru-RU" sz="2400" dirty="0" smtClean="0"/>
              <a:t> </a:t>
            </a:r>
            <a:r>
              <a:rPr lang="ru-RU" sz="2400" dirty="0" err="1" smtClean="0"/>
              <a:t>немесе</a:t>
            </a:r>
            <a:r>
              <a:rPr lang="ru-RU" sz="2400" dirty="0" smtClean="0"/>
              <a:t> ҚҚС </a:t>
            </a:r>
            <a:r>
              <a:rPr lang="ru-RU" sz="2400" dirty="0" err="1" smtClean="0"/>
              <a:t>есепке</a:t>
            </a:r>
            <a:r>
              <a:rPr lang="ru-RU" sz="2400" dirty="0" smtClean="0"/>
              <a:t> </a:t>
            </a:r>
            <a:r>
              <a:rPr lang="ru-RU" sz="2400" dirty="0" err="1" smtClean="0"/>
              <a:t>алуға</a:t>
            </a:r>
            <a:r>
              <a:rPr lang="ru-RU" sz="2400" dirty="0" smtClean="0"/>
              <a:t> </a:t>
            </a:r>
            <a:r>
              <a:rPr lang="ru-RU" sz="2400" dirty="0" err="1" smtClean="0"/>
              <a:t>құқық</a:t>
            </a:r>
            <a:r>
              <a:rPr lang="ru-RU" sz="2400" dirty="0" smtClean="0"/>
              <a:t> </a:t>
            </a:r>
            <a:r>
              <a:rPr lang="ru-RU" sz="2400" dirty="0" err="1" smtClean="0"/>
              <a:t>беретін</a:t>
            </a:r>
            <a:r>
              <a:rPr lang="ru-RU" sz="2400" dirty="0" smtClean="0"/>
              <a:t> </a:t>
            </a:r>
            <a:r>
              <a:rPr lang="ru-RU" sz="2400" dirty="0" err="1" smtClean="0"/>
              <a:t>басқа</a:t>
            </a:r>
            <a:r>
              <a:rPr lang="ru-RU" sz="2400" dirty="0" smtClean="0"/>
              <a:t> </a:t>
            </a:r>
            <a:r>
              <a:rPr lang="ru-RU" sz="2400" dirty="0" err="1" smtClean="0"/>
              <a:t>құжатта</a:t>
            </a:r>
            <a:r>
              <a:rPr lang="ru-RU" sz="2400" dirty="0" smtClean="0"/>
              <a:t> БСН </a:t>
            </a:r>
            <a:r>
              <a:rPr lang="ru-RU" sz="2400" dirty="0" err="1" smtClean="0"/>
              <a:t>жоқ</a:t>
            </a:r>
            <a:r>
              <a:rPr lang="ru-RU" sz="2400" dirty="0" smtClean="0"/>
              <a:t> </a:t>
            </a:r>
            <a:r>
              <a:rPr lang="ru-RU" sz="2400" dirty="0" err="1" smtClean="0"/>
              <a:t>немесе</a:t>
            </a:r>
            <a:r>
              <a:rPr lang="ru-RU" sz="2400" dirty="0" smtClean="0"/>
              <a:t> </a:t>
            </a:r>
            <a:r>
              <a:rPr lang="ru-RU" sz="2400" dirty="0" err="1" smtClean="0"/>
              <a:t>дұрыс</a:t>
            </a:r>
            <a:r>
              <a:rPr lang="ru-RU" sz="2400" dirty="0" smtClean="0"/>
              <a:t> </a:t>
            </a:r>
            <a:r>
              <a:rPr lang="ru-RU" sz="2400" dirty="0" err="1" smtClean="0"/>
              <a:t>емес</a:t>
            </a:r>
            <a:r>
              <a:rPr lang="ru-RU" sz="2400" dirty="0" smtClean="0"/>
              <a:t>(ЖСН), </a:t>
            </a:r>
            <a:r>
              <a:rPr lang="ru-RU" sz="2400" dirty="0" err="1" smtClean="0"/>
              <a:t>құжаттың</a:t>
            </a:r>
            <a:r>
              <a:rPr lang="ru-RU" sz="2400" dirty="0" smtClean="0"/>
              <a:t> </a:t>
            </a:r>
            <a:r>
              <a:rPr lang="ru-RU" sz="2400" dirty="0" err="1" smtClean="0"/>
              <a:t>жазып</a:t>
            </a:r>
            <a:r>
              <a:rPr lang="ru-RU" sz="2400" dirty="0" smtClean="0"/>
              <a:t> </a:t>
            </a:r>
            <a:r>
              <a:rPr lang="ru-RU" sz="2400" dirty="0" err="1" smtClean="0"/>
              <a:t>берілген</a:t>
            </a:r>
            <a:r>
              <a:rPr lang="ru-RU" sz="2400" dirty="0" smtClean="0"/>
              <a:t> </a:t>
            </a:r>
            <a:r>
              <a:rPr lang="ru-RU" sz="2400" dirty="0" err="1" smtClean="0"/>
              <a:t>күні</a:t>
            </a:r>
            <a:r>
              <a:rPr lang="ru-RU" sz="2400" dirty="0" smtClean="0"/>
              <a:t> </a:t>
            </a:r>
            <a:r>
              <a:rPr lang="ru-RU" sz="2400" dirty="0" err="1" smtClean="0"/>
              <a:t>туралы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деректер</a:t>
            </a:r>
            <a:r>
              <a:rPr lang="ru-RU" sz="2400" dirty="0" smtClean="0"/>
              <a:t>, </a:t>
            </a:r>
            <a:r>
              <a:rPr lang="ru-RU" sz="2400" dirty="0" err="1" smtClean="0"/>
              <a:t>шот-фактураның</a:t>
            </a:r>
            <a:r>
              <a:rPr lang="ru-RU" sz="2400" dirty="0" smtClean="0"/>
              <a:t> </a:t>
            </a:r>
            <a:r>
              <a:rPr lang="ru-RU" sz="2400" dirty="0" err="1" smtClean="0"/>
              <a:t>нөмірі</a:t>
            </a:r>
            <a:r>
              <a:rPr lang="ru-RU" sz="2400" dirty="0" smtClean="0"/>
              <a:t>, </a:t>
            </a:r>
            <a:r>
              <a:rPr lang="ru-RU" sz="2400" dirty="0" err="1" smtClean="0"/>
              <a:t>тауардың</a:t>
            </a:r>
            <a:r>
              <a:rPr lang="ru-RU" sz="2400" dirty="0" smtClean="0"/>
              <a:t>, </a:t>
            </a:r>
            <a:r>
              <a:rPr lang="ru-RU" sz="2400" dirty="0" err="1" smtClean="0"/>
              <a:t>жұмыстың</a:t>
            </a:r>
            <a:r>
              <a:rPr lang="ru-RU" sz="2400" dirty="0" smtClean="0"/>
              <a:t>, </a:t>
            </a:r>
            <a:r>
              <a:rPr lang="ru-RU" sz="2400" dirty="0" err="1" smtClean="0"/>
              <a:t>көрсетілетін</a:t>
            </a:r>
            <a:r>
              <a:rPr lang="ru-RU" sz="2400" dirty="0" smtClean="0"/>
              <a:t> </a:t>
            </a:r>
            <a:r>
              <a:rPr lang="ru-RU" sz="2400" dirty="0" err="1" smtClean="0"/>
              <a:t>қызметтің</a:t>
            </a:r>
            <a:r>
              <a:rPr lang="ru-RU" sz="2400" dirty="0" smtClean="0"/>
              <a:t> </a:t>
            </a:r>
            <a:r>
              <a:rPr lang="ru-RU" sz="2400" dirty="0" err="1" smtClean="0"/>
              <a:t>атауы</a:t>
            </a:r>
            <a:r>
              <a:rPr lang="ru-RU" sz="2400" dirty="0" smtClean="0"/>
              <a:t>, </a:t>
            </a:r>
            <a:r>
              <a:rPr lang="ru-RU" sz="2400" dirty="0" err="1" smtClean="0"/>
              <a:t>салық</a:t>
            </a:r>
            <a:r>
              <a:rPr lang="ru-RU" sz="2400" dirty="0" smtClean="0"/>
              <a:t> </a:t>
            </a:r>
            <a:r>
              <a:rPr lang="ru-RU" sz="2400" dirty="0" err="1" smtClean="0"/>
              <a:t>салынатын</a:t>
            </a:r>
            <a:r>
              <a:rPr lang="ru-RU" sz="2400" dirty="0" smtClean="0"/>
              <a:t> </a:t>
            </a:r>
            <a:r>
              <a:rPr lang="ru-RU" sz="2400" dirty="0" err="1" smtClean="0"/>
              <a:t>айналымның</a:t>
            </a:r>
            <a:r>
              <a:rPr lang="ru-RU" sz="2400" dirty="0" smtClean="0"/>
              <a:t> </a:t>
            </a:r>
            <a:r>
              <a:rPr lang="ru-RU" sz="2400" dirty="0" err="1" smtClean="0"/>
              <a:t>мөлшері</a:t>
            </a:r>
            <a:r>
              <a:rPr lang="ru-RU" sz="2400" dirty="0" smtClean="0"/>
              <a:t> </a:t>
            </a:r>
            <a:r>
              <a:rPr lang="ru-RU" sz="2400" dirty="0" err="1" smtClean="0"/>
              <a:t>көрсетілмеген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r>
              <a:rPr lang="ru-RU" sz="2400" dirty="0" smtClean="0"/>
              <a:t>- </a:t>
            </a:r>
            <a:r>
              <a:rPr lang="ru-RU" sz="2400" dirty="0" err="1" smtClean="0"/>
              <a:t>егер</a:t>
            </a:r>
            <a:r>
              <a:rPr lang="ru-RU" sz="2400" dirty="0" smtClean="0"/>
              <a:t> </a:t>
            </a:r>
            <a:r>
              <a:rPr lang="ru-RU" sz="2400" dirty="0" err="1" smtClean="0"/>
              <a:t>қолма-қол</a:t>
            </a:r>
            <a:r>
              <a:rPr lang="ru-RU" sz="2400" dirty="0" smtClean="0"/>
              <a:t> </a:t>
            </a:r>
            <a:r>
              <a:rPr lang="ru-RU" sz="2400" dirty="0" err="1" smtClean="0"/>
              <a:t>есеп</a:t>
            </a:r>
            <a:r>
              <a:rPr lang="ru-RU" sz="2400" dirty="0" smtClean="0"/>
              <a:t> </a:t>
            </a:r>
            <a:r>
              <a:rPr lang="ru-RU" sz="2400" dirty="0" err="1" smtClean="0"/>
              <a:t>айырысу</a:t>
            </a:r>
            <a:r>
              <a:rPr lang="ru-RU" sz="2400" dirty="0" smtClean="0"/>
              <a:t> </a:t>
            </a:r>
            <a:r>
              <a:rPr lang="ru-RU" sz="2400" dirty="0" err="1" smtClean="0"/>
              <a:t>төлемі</a:t>
            </a:r>
            <a:r>
              <a:rPr lang="ru-RU" sz="2400" dirty="0" smtClean="0"/>
              <a:t> </a:t>
            </a:r>
            <a:r>
              <a:rPr lang="ru-RU" sz="2400" dirty="0" err="1" smtClean="0"/>
              <a:t>төлем</a:t>
            </a:r>
            <a:r>
              <a:rPr lang="ru-RU" sz="2400" dirty="0" smtClean="0"/>
              <a:t> </a:t>
            </a:r>
            <a:r>
              <a:rPr lang="ru-RU" sz="2400" dirty="0" err="1" smtClean="0"/>
              <a:t>кезеңділігіне</a:t>
            </a:r>
            <a:r>
              <a:rPr lang="ru-RU" sz="2400" dirty="0" smtClean="0"/>
              <a:t> </a:t>
            </a:r>
            <a:r>
              <a:rPr lang="ru-RU" sz="2400" dirty="0" err="1" smtClean="0"/>
              <a:t>қарамастан</a:t>
            </a:r>
            <a:r>
              <a:rPr lang="ru-RU" sz="2400" dirty="0" smtClean="0"/>
              <a:t> 1 000 АЕК-</a:t>
            </a:r>
            <a:r>
              <a:rPr lang="ru-RU" sz="2400" dirty="0" err="1" smtClean="0"/>
              <a:t>тен</a:t>
            </a:r>
            <a:r>
              <a:rPr lang="ru-RU" sz="2400" dirty="0" smtClean="0"/>
              <a:t> </a:t>
            </a:r>
            <a:r>
              <a:rPr lang="ru-RU" sz="2400" dirty="0" err="1" smtClean="0"/>
              <a:t>асатын</a:t>
            </a:r>
            <a:r>
              <a:rPr lang="ru-RU" sz="2400" dirty="0" smtClean="0"/>
              <a:t> </a:t>
            </a:r>
            <a:r>
              <a:rPr lang="ru-RU" sz="2400" dirty="0" err="1" smtClean="0"/>
              <a:t>болса</a:t>
            </a:r>
            <a:r>
              <a:rPr lang="ru-RU" sz="2400" dirty="0" smtClean="0"/>
              <a:t>, </a:t>
            </a:r>
            <a:r>
              <a:rPr lang="ru-RU" sz="2400" dirty="0" err="1" smtClean="0"/>
              <a:t>тауарларды</a:t>
            </a:r>
            <a:r>
              <a:rPr lang="ru-RU" sz="2400" dirty="0" smtClean="0"/>
              <a:t>, </a:t>
            </a:r>
            <a:r>
              <a:rPr lang="ru-RU" sz="2400" dirty="0" err="1" smtClean="0"/>
              <a:t>жұмыстарды</a:t>
            </a:r>
            <a:r>
              <a:rPr lang="ru-RU" sz="2400" dirty="0" smtClean="0"/>
              <a:t>, </a:t>
            </a:r>
            <a:r>
              <a:rPr lang="ru-RU" sz="2400" dirty="0" err="1" smtClean="0"/>
              <a:t>қызметтерді</a:t>
            </a:r>
            <a:r>
              <a:rPr lang="ru-RU" sz="2400" dirty="0" smtClean="0"/>
              <a:t> </a:t>
            </a:r>
            <a:r>
              <a:rPr lang="ru-RU" sz="2400" dirty="0" err="1" smtClean="0"/>
              <a:t>сатып</a:t>
            </a:r>
            <a:r>
              <a:rPr lang="ru-RU" sz="2400" dirty="0" smtClean="0"/>
              <a:t> </a:t>
            </a:r>
            <a:r>
              <a:rPr lang="ru-RU" sz="2400" dirty="0" err="1" smtClean="0"/>
              <a:t>алу</a:t>
            </a:r>
            <a:r>
              <a:rPr lang="ru-RU" sz="2400" dirty="0" smtClean="0"/>
              <a:t> </a:t>
            </a:r>
            <a:r>
              <a:rPr lang="ru-RU" sz="2400" dirty="0" err="1" smtClean="0"/>
              <a:t>бойынша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r>
              <a:rPr lang="ru-RU" sz="2400" dirty="0" smtClean="0"/>
              <a:t>- </a:t>
            </a:r>
            <a:r>
              <a:rPr lang="ru-RU" sz="2400" dirty="0" err="1" smtClean="0"/>
              <a:t>босатылған</a:t>
            </a:r>
            <a:r>
              <a:rPr lang="ru-RU" sz="2400" dirty="0" smtClean="0"/>
              <a:t>, </a:t>
            </a:r>
            <a:r>
              <a:rPr lang="ru-RU" sz="2400" dirty="0" err="1" smtClean="0"/>
              <a:t>сондай-ақ</a:t>
            </a:r>
            <a:r>
              <a:rPr lang="ru-RU" sz="2400" dirty="0" smtClean="0"/>
              <a:t> </a:t>
            </a:r>
            <a:r>
              <a:rPr lang="ru-RU" sz="2400" dirty="0" err="1" smtClean="0"/>
              <a:t>қосылған</a:t>
            </a:r>
            <a:r>
              <a:rPr lang="ru-RU" sz="2400" dirty="0" smtClean="0"/>
              <a:t> </a:t>
            </a:r>
            <a:r>
              <a:rPr lang="ru-RU" sz="2400" dirty="0" err="1" smtClean="0"/>
              <a:t>құн</a:t>
            </a:r>
            <a:r>
              <a:rPr lang="ru-RU" sz="2400" dirty="0" smtClean="0"/>
              <a:t> </a:t>
            </a:r>
            <a:r>
              <a:rPr lang="ru-RU" sz="2400" dirty="0" err="1" smtClean="0"/>
              <a:t>салығы</a:t>
            </a:r>
            <a:r>
              <a:rPr lang="ru-RU" sz="2400" dirty="0" smtClean="0"/>
              <a:t> </a:t>
            </a:r>
            <a:r>
              <a:rPr lang="ru-RU" sz="2400" dirty="0" err="1" smtClean="0"/>
              <a:t>салынатын</a:t>
            </a:r>
            <a:r>
              <a:rPr lang="ru-RU" sz="2400" dirty="0" smtClean="0"/>
              <a:t> </a:t>
            </a:r>
            <a:r>
              <a:rPr lang="ru-RU" sz="2400" dirty="0" err="1" smtClean="0"/>
              <a:t>айналымдар</a:t>
            </a:r>
            <a:r>
              <a:rPr lang="ru-RU" sz="2400" dirty="0" smtClean="0"/>
              <a:t> </a:t>
            </a:r>
            <a:r>
              <a:rPr lang="ru-RU" sz="2400" dirty="0" err="1" smtClean="0"/>
              <a:t>түрінде</a:t>
            </a:r>
            <a:r>
              <a:rPr lang="ru-RU" sz="2400" dirty="0" smtClean="0"/>
              <a:t> </a:t>
            </a:r>
            <a:r>
              <a:rPr lang="ru-RU" sz="2400" dirty="0" err="1" smtClean="0"/>
              <a:t>сатуға</a:t>
            </a:r>
            <a:r>
              <a:rPr lang="ru-RU" sz="2400" dirty="0" smtClean="0"/>
              <a:t> </a:t>
            </a:r>
            <a:r>
              <a:rPr lang="ru-RU" sz="2400" dirty="0" err="1" smtClean="0"/>
              <a:t>арналған</a:t>
            </a:r>
            <a:r>
              <a:rPr lang="ru-RU" sz="2400" dirty="0" smtClean="0"/>
              <a:t> </a:t>
            </a:r>
            <a:r>
              <a:rPr lang="ru-RU" sz="2400" dirty="0" err="1" smtClean="0"/>
              <a:t>тұрғын</a:t>
            </a:r>
            <a:r>
              <a:rPr lang="ru-RU" sz="2400" dirty="0" smtClean="0"/>
              <a:t> </a:t>
            </a:r>
            <a:r>
              <a:rPr lang="ru-RU" sz="2400" dirty="0" err="1" smtClean="0"/>
              <a:t>үй</a:t>
            </a:r>
            <a:r>
              <a:rPr lang="ru-RU" sz="2400" dirty="0" smtClean="0"/>
              <a:t> </a:t>
            </a:r>
            <a:r>
              <a:rPr lang="ru-RU" sz="2400" dirty="0" err="1" smtClean="0"/>
              <a:t>ғимаратының</a:t>
            </a:r>
            <a:r>
              <a:rPr lang="ru-RU" sz="2400" dirty="0" smtClean="0"/>
              <a:t> </a:t>
            </a:r>
            <a:r>
              <a:rPr lang="ru-RU" sz="2400" dirty="0" err="1" smtClean="0"/>
              <a:t>құрылысына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пайдаланылатын</a:t>
            </a:r>
            <a:r>
              <a:rPr lang="ru-RU" sz="2400" dirty="0" smtClean="0"/>
              <a:t> </a:t>
            </a:r>
            <a:r>
              <a:rPr lang="ru-RU" sz="2400" dirty="0" err="1" smtClean="0"/>
              <a:t>немесе</a:t>
            </a:r>
            <a:r>
              <a:rPr lang="ru-RU" sz="2400" dirty="0" smtClean="0"/>
              <a:t> </a:t>
            </a:r>
            <a:r>
              <a:rPr lang="ru-RU" sz="2400" dirty="0" err="1" smtClean="0"/>
              <a:t>пайдаланылатын</a:t>
            </a:r>
            <a:r>
              <a:rPr lang="ru-RU" sz="2400" dirty="0" smtClean="0"/>
              <a:t> </a:t>
            </a:r>
            <a:r>
              <a:rPr lang="ru-RU" sz="2400" dirty="0" err="1" smtClean="0"/>
              <a:t>тауарлар</a:t>
            </a:r>
            <a:r>
              <a:rPr lang="ru-RU" sz="2400" dirty="0" smtClean="0"/>
              <a:t>, </a:t>
            </a:r>
            <a:r>
              <a:rPr lang="ru-RU" sz="2400" dirty="0" err="1" smtClean="0"/>
              <a:t>жұмыстар</a:t>
            </a:r>
            <a:r>
              <a:rPr lang="ru-RU" sz="2400" dirty="0" smtClean="0"/>
              <a:t>, </a:t>
            </a:r>
            <a:r>
              <a:rPr lang="ru-RU" sz="2400" dirty="0" err="1" smtClean="0"/>
              <a:t>көрсетілетін</a:t>
            </a:r>
            <a:r>
              <a:rPr lang="ru-RU" sz="2400" dirty="0" smtClean="0"/>
              <a:t> </a:t>
            </a:r>
            <a:r>
              <a:rPr lang="ru-RU" sz="2400" dirty="0" err="1" smtClean="0"/>
              <a:t>қызметтер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50804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err="1" smtClean="0"/>
              <a:t>Есепке</a:t>
            </a:r>
            <a:r>
              <a:rPr lang="ru-RU" sz="3600" dirty="0" smtClean="0"/>
              <a:t> </a:t>
            </a:r>
            <a:r>
              <a:rPr lang="ru-RU" sz="3600" dirty="0" err="1" smtClean="0"/>
              <a:t>жатқызылатын</a:t>
            </a:r>
            <a:r>
              <a:rPr lang="ru-RU" sz="3600" dirty="0" smtClean="0"/>
              <a:t> </a:t>
            </a:r>
            <a:r>
              <a:rPr lang="ru-RU" sz="3600" dirty="0" err="1" smtClean="0"/>
              <a:t>салық</a:t>
            </a:r>
            <a:r>
              <a:rPr lang="ru-RU" sz="3600" dirty="0" smtClean="0"/>
              <a:t> </a:t>
            </a:r>
            <a:r>
              <a:rPr lang="ru-RU" sz="3600" dirty="0" err="1" smtClean="0"/>
              <a:t>сомасынан</a:t>
            </a:r>
            <a:r>
              <a:rPr lang="ru-RU" sz="3600" dirty="0" smtClean="0"/>
              <a:t> </a:t>
            </a:r>
            <a:r>
              <a:rPr lang="ru-RU" sz="3600" dirty="0" err="1" smtClean="0"/>
              <a:t>шығарылады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/>
          </a:bodyPr>
          <a:lstStyle/>
          <a:p>
            <a:r>
              <a:rPr lang="ru-RU" dirty="0" smtClean="0"/>
              <a:t>-</a:t>
            </a:r>
            <a:r>
              <a:rPr lang="ru-RU" dirty="0" err="1" smtClean="0"/>
              <a:t>іс</a:t>
            </a:r>
            <a:r>
              <a:rPr lang="ru-RU" dirty="0" smtClean="0"/>
              <a:t> </a:t>
            </a:r>
            <a:r>
              <a:rPr lang="ru-RU" dirty="0" err="1" smtClean="0"/>
              <a:t>жүзінде</a:t>
            </a:r>
            <a:r>
              <a:rPr lang="ru-RU" dirty="0" smtClean="0"/>
              <a:t> </a:t>
            </a:r>
            <a:r>
              <a:rPr lang="ru-RU" dirty="0" err="1" smtClean="0"/>
              <a:t>жұмыстар</a:t>
            </a:r>
            <a:r>
              <a:rPr lang="ru-RU" dirty="0" smtClean="0"/>
              <a:t> </a:t>
            </a:r>
            <a:r>
              <a:rPr lang="ru-RU" dirty="0" err="1" smtClean="0"/>
              <a:t>орындалмай</a:t>
            </a:r>
            <a:r>
              <a:rPr lang="ru-RU" dirty="0" smtClean="0"/>
              <a:t>, </a:t>
            </a:r>
            <a:r>
              <a:rPr lang="ru-RU" dirty="0" err="1" smtClean="0"/>
              <a:t>қызметтер</a:t>
            </a:r>
            <a:r>
              <a:rPr lang="ru-RU" dirty="0" smtClean="0"/>
              <a:t> </a:t>
            </a:r>
            <a:r>
              <a:rPr lang="ru-RU" dirty="0" err="1" smtClean="0"/>
              <a:t>көрсетілмей</a:t>
            </a:r>
            <a:r>
              <a:rPr lang="ru-RU" dirty="0" smtClean="0"/>
              <a:t>, </a:t>
            </a:r>
            <a:r>
              <a:rPr lang="ru-RU" dirty="0" err="1" smtClean="0"/>
              <a:t>тауарлар</a:t>
            </a:r>
            <a:r>
              <a:rPr lang="ru-RU" dirty="0" smtClean="0"/>
              <a:t> </a:t>
            </a:r>
            <a:r>
              <a:rPr lang="ru-RU" dirty="0" err="1" smtClean="0"/>
              <a:t>тиеп-жөнелтілмей</a:t>
            </a:r>
            <a:r>
              <a:rPr lang="ru-RU" dirty="0" smtClean="0"/>
              <a:t> </a:t>
            </a:r>
            <a:r>
              <a:rPr lang="ru-RU" dirty="0" err="1" smtClean="0"/>
              <a:t>шот</a:t>
            </a:r>
            <a:r>
              <a:rPr lang="ru-RU" dirty="0" smtClean="0"/>
              <a:t>-фактура </a:t>
            </a:r>
            <a:r>
              <a:rPr lang="ru-RU" dirty="0" err="1" smtClean="0"/>
              <a:t>және</a:t>
            </a:r>
            <a:r>
              <a:rPr lang="ru-RU" dirty="0" smtClean="0"/>
              <a:t> (</a:t>
            </a:r>
            <a:r>
              <a:rPr lang="ru-RU" dirty="0" err="1" smtClean="0"/>
              <a:t>немесе</a:t>
            </a:r>
            <a:r>
              <a:rPr lang="ru-RU" dirty="0" smtClean="0"/>
              <a:t>) </a:t>
            </a:r>
            <a:r>
              <a:rPr lang="ru-RU" dirty="0" err="1" smtClean="0"/>
              <a:t>өзге</a:t>
            </a:r>
            <a:r>
              <a:rPr lang="ru-RU" dirty="0" smtClean="0"/>
              <a:t> де </a:t>
            </a:r>
            <a:r>
              <a:rPr lang="ru-RU" dirty="0" err="1" smtClean="0"/>
              <a:t>құжат</a:t>
            </a:r>
            <a:r>
              <a:rPr lang="ru-RU" dirty="0" smtClean="0"/>
              <a:t> </a:t>
            </a:r>
            <a:r>
              <a:rPr lang="ru-RU" dirty="0" err="1" smtClean="0"/>
              <a:t>жазып</a:t>
            </a:r>
            <a:r>
              <a:rPr lang="ru-RU" dirty="0" smtClean="0"/>
              <a:t> беру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іс-әрекетті</a:t>
            </a:r>
            <a:r>
              <a:rPr lang="ru-RU" dirty="0" smtClean="0"/>
              <a:t> (</a:t>
            </a:r>
            <a:r>
              <a:rPr lang="ru-RU" dirty="0" err="1" smtClean="0"/>
              <a:t>әрекеттерді</a:t>
            </a:r>
            <a:r>
              <a:rPr lang="ru-RU" dirty="0" smtClean="0"/>
              <a:t>) сот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кәсіпкерлік</a:t>
            </a:r>
            <a:r>
              <a:rPr lang="ru-RU" dirty="0" smtClean="0"/>
              <a:t> </a:t>
            </a:r>
            <a:r>
              <a:rPr lang="ru-RU" dirty="0" err="1" smtClean="0"/>
              <a:t>субъектісі</a:t>
            </a:r>
            <a:r>
              <a:rPr lang="ru-RU" dirty="0" smtClean="0"/>
              <a:t> </a:t>
            </a:r>
            <a:r>
              <a:rPr lang="ru-RU" dirty="0" err="1" smtClean="0"/>
              <a:t>жасаған</a:t>
            </a:r>
            <a:r>
              <a:rPr lang="ru-RU" dirty="0" smtClean="0"/>
              <a:t> (</a:t>
            </a:r>
            <a:r>
              <a:rPr lang="ru-RU" dirty="0" err="1" smtClean="0"/>
              <a:t>жасаған</a:t>
            </a:r>
            <a:r>
              <a:rPr lang="ru-RU" dirty="0" smtClean="0"/>
              <a:t>)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таныған</a:t>
            </a:r>
            <a:r>
              <a:rPr lang="ru-RU" dirty="0" smtClean="0"/>
              <a:t> </a:t>
            </a:r>
            <a:r>
              <a:rPr lang="ru-RU" dirty="0" err="1" smtClean="0"/>
              <a:t>мәміле</a:t>
            </a:r>
            <a:r>
              <a:rPr lang="ru-RU" dirty="0" smtClean="0"/>
              <a:t> (операция) </a:t>
            </a:r>
            <a:r>
              <a:rPr lang="ru-RU" dirty="0" err="1" smtClean="0"/>
              <a:t>бойынша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заңды</a:t>
            </a:r>
            <a:r>
              <a:rPr lang="ru-RU" dirty="0" smtClean="0"/>
              <a:t> </a:t>
            </a:r>
            <a:r>
              <a:rPr lang="ru-RU" dirty="0" err="1" smtClean="0"/>
              <a:t>күшіне</a:t>
            </a:r>
            <a:r>
              <a:rPr lang="ru-RU" dirty="0" smtClean="0"/>
              <a:t> </a:t>
            </a:r>
            <a:r>
              <a:rPr lang="ru-RU" dirty="0" err="1" smtClean="0"/>
              <a:t>енген</a:t>
            </a:r>
            <a:r>
              <a:rPr lang="ru-RU" dirty="0" smtClean="0"/>
              <a:t> сот </a:t>
            </a:r>
            <a:r>
              <a:rPr lang="ru-RU" dirty="0" err="1" smtClean="0"/>
              <a:t>шешімі</a:t>
            </a:r>
            <a:r>
              <a:rPr lang="ru-RU" dirty="0" smtClean="0"/>
              <a:t> </a:t>
            </a:r>
            <a:r>
              <a:rPr lang="ru-RU" dirty="0" err="1" smtClean="0"/>
              <a:t>негізінде</a:t>
            </a:r>
            <a:r>
              <a:rPr lang="ru-RU" dirty="0" smtClean="0"/>
              <a:t> </a:t>
            </a:r>
            <a:r>
              <a:rPr lang="ru-RU" dirty="0" err="1" smtClean="0"/>
              <a:t>жарамсыз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танылған</a:t>
            </a:r>
            <a:r>
              <a:rPr lang="ru-RU" dirty="0" smtClean="0"/>
              <a:t> </a:t>
            </a:r>
            <a:r>
              <a:rPr lang="ru-RU" dirty="0" err="1" smtClean="0"/>
              <a:t>мәміле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1923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ҚҚС </a:t>
            </a:r>
            <a:r>
              <a:rPr lang="ru-RU" sz="3600" dirty="0" err="1" smtClean="0"/>
              <a:t>есепке</a:t>
            </a:r>
            <a:r>
              <a:rPr lang="ru-RU" sz="3600" dirty="0" smtClean="0"/>
              <a:t> </a:t>
            </a:r>
            <a:r>
              <a:rPr lang="ru-RU" sz="3600" dirty="0" err="1" smtClean="0"/>
              <a:t>жатқызу</a:t>
            </a:r>
            <a:r>
              <a:rPr lang="ru-RU" sz="3600" dirty="0" smtClean="0"/>
              <a:t> </a:t>
            </a:r>
            <a:r>
              <a:rPr lang="ru-RU" sz="3600" dirty="0" err="1" smtClean="0"/>
              <a:t>әдістері</a:t>
            </a:r>
            <a:r>
              <a:rPr lang="ru-RU" sz="3600" dirty="0" smtClean="0"/>
              <a:t> (СК 407-410 Б.)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760640"/>
          </a:xfrm>
        </p:spPr>
        <p:txBody>
          <a:bodyPr/>
          <a:lstStyle/>
          <a:p>
            <a:r>
              <a:rPr lang="ru-RU" dirty="0" err="1" smtClean="0"/>
              <a:t>Есепке</a:t>
            </a:r>
            <a:r>
              <a:rPr lang="ru-RU" dirty="0" smtClean="0"/>
              <a:t> </a:t>
            </a:r>
            <a:r>
              <a:rPr lang="ru-RU" dirty="0" err="1" smtClean="0"/>
              <a:t>жатқызуға</a:t>
            </a:r>
            <a:r>
              <a:rPr lang="ru-RU" dirty="0" smtClean="0"/>
              <a:t> </a:t>
            </a:r>
            <a:r>
              <a:rPr lang="ru-RU" dirty="0" err="1" smtClean="0"/>
              <a:t>рұқсат</a:t>
            </a:r>
            <a:r>
              <a:rPr lang="ru-RU" dirty="0" smtClean="0"/>
              <a:t> </a:t>
            </a:r>
            <a:r>
              <a:rPr lang="ru-RU" dirty="0" err="1" smtClean="0"/>
              <a:t>етілген</a:t>
            </a:r>
            <a:r>
              <a:rPr lang="ru-RU" dirty="0" smtClean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сомасы</a:t>
            </a:r>
            <a:r>
              <a:rPr lang="ru-RU" dirty="0" smtClean="0"/>
              <a:t> </a:t>
            </a:r>
            <a:r>
              <a:rPr lang="ru-RU" dirty="0" err="1" smtClean="0"/>
              <a:t>екі</a:t>
            </a:r>
            <a:r>
              <a:rPr lang="ru-RU" dirty="0" smtClean="0"/>
              <a:t> </a:t>
            </a:r>
            <a:r>
              <a:rPr lang="ru-RU" dirty="0" err="1" smtClean="0"/>
              <a:t>әдістің</a:t>
            </a:r>
            <a:r>
              <a:rPr lang="ru-RU" dirty="0" smtClean="0"/>
              <a:t> </a:t>
            </a:r>
            <a:r>
              <a:rPr lang="ru-RU" dirty="0" err="1" smtClean="0"/>
              <a:t>бірімен</a:t>
            </a:r>
            <a:r>
              <a:rPr lang="ru-RU" dirty="0" smtClean="0"/>
              <a:t> </a:t>
            </a:r>
            <a:r>
              <a:rPr lang="ru-RU" dirty="0" err="1" smtClean="0"/>
              <a:t>айқындалады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</a:t>
            </a:r>
            <a:r>
              <a:rPr lang="ru-RU" b="1" dirty="0" err="1" smtClean="0"/>
              <a:t>пропорционалды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мына</a:t>
            </a:r>
            <a:r>
              <a:rPr lang="ru-RU" dirty="0" smtClean="0"/>
              <a:t> </a:t>
            </a:r>
            <a:r>
              <a:rPr lang="ru-RU" dirty="0" err="1" smtClean="0"/>
              <a:t>мақсаттарда</a:t>
            </a:r>
            <a:r>
              <a:rPr lang="ru-RU" dirty="0" smtClean="0"/>
              <a:t> </a:t>
            </a:r>
            <a:r>
              <a:rPr lang="ru-RU" dirty="0" err="1" smtClean="0"/>
              <a:t>пайдаланылатын</a:t>
            </a:r>
            <a:r>
              <a:rPr lang="ru-RU" dirty="0" smtClean="0"/>
              <a:t> </a:t>
            </a:r>
            <a:r>
              <a:rPr lang="ru-RU" dirty="0" err="1" smtClean="0"/>
              <a:t>тауарлар</a:t>
            </a:r>
            <a:r>
              <a:rPr lang="ru-RU" dirty="0" smtClean="0"/>
              <a:t>, </a:t>
            </a:r>
            <a:r>
              <a:rPr lang="ru-RU" dirty="0" err="1" smtClean="0"/>
              <a:t>жұмыстар</a:t>
            </a:r>
            <a:r>
              <a:rPr lang="ru-RU" dirty="0" smtClean="0"/>
              <a:t>, </a:t>
            </a:r>
            <a:r>
              <a:rPr lang="ru-RU" dirty="0" err="1" smtClean="0"/>
              <a:t>қызметтер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ҚҚС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сомасын</a:t>
            </a:r>
            <a:r>
              <a:rPr lang="ru-RU" dirty="0" smtClean="0"/>
              <a:t> </a:t>
            </a:r>
            <a:r>
              <a:rPr lang="ru-RU" b="1" dirty="0" err="1" smtClean="0"/>
              <a:t>бөлек</a:t>
            </a:r>
            <a:r>
              <a:rPr lang="ru-RU" b="1" dirty="0" smtClean="0"/>
              <a:t> </a:t>
            </a:r>
            <a:r>
              <a:rPr lang="ru-RU" b="1" dirty="0" err="1" smtClean="0"/>
              <a:t>есепке</a:t>
            </a:r>
            <a:r>
              <a:rPr lang="ru-RU" b="1" dirty="0" smtClean="0"/>
              <a:t> </a:t>
            </a:r>
            <a:r>
              <a:rPr lang="ru-RU" b="1" dirty="0" err="1" smtClean="0"/>
              <a:t>алуды</a:t>
            </a:r>
            <a:r>
              <a:rPr lang="ru-RU" b="1" dirty="0" smtClean="0"/>
              <a:t> </a:t>
            </a:r>
            <a:r>
              <a:rPr lang="ru-RU" dirty="0" err="1" smtClean="0"/>
              <a:t>жүргізу</a:t>
            </a:r>
            <a:r>
              <a:rPr lang="ru-RU" dirty="0" smtClean="0"/>
              <a:t> </a:t>
            </a:r>
            <a:r>
              <a:rPr lang="ru-RU" dirty="0" err="1" smtClean="0"/>
              <a:t>арқылысалық</a:t>
            </a:r>
            <a:r>
              <a:rPr lang="ru-RU" dirty="0" smtClean="0"/>
              <a:t> </a:t>
            </a:r>
            <a:r>
              <a:rPr lang="ru-RU" dirty="0" err="1" smtClean="0"/>
              <a:t>салынатын</a:t>
            </a:r>
            <a:r>
              <a:rPr lang="ru-RU" dirty="0" smtClean="0"/>
              <a:t>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салынбайтын</a:t>
            </a:r>
            <a:r>
              <a:rPr lang="ru-RU" dirty="0" smtClean="0"/>
              <a:t> </a:t>
            </a:r>
            <a:r>
              <a:rPr lang="ru-RU" dirty="0" err="1" smtClean="0"/>
              <a:t>айналымдар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06811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9036496" cy="6336704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Пропорционалды</a:t>
            </a:r>
            <a:r>
              <a:rPr lang="ru-RU" dirty="0" smtClean="0"/>
              <a:t> </a:t>
            </a:r>
            <a:r>
              <a:rPr lang="ru-RU" dirty="0" err="1" smtClean="0"/>
              <a:t>әдіспен</a:t>
            </a:r>
            <a:r>
              <a:rPr lang="ru-RU" dirty="0" smtClean="0"/>
              <a:t> </a:t>
            </a:r>
            <a:r>
              <a:rPr lang="ru-RU" dirty="0" err="1" smtClean="0"/>
              <a:t>есептеуге</a:t>
            </a:r>
            <a:r>
              <a:rPr lang="ru-RU" dirty="0" smtClean="0"/>
              <a:t> </a:t>
            </a:r>
            <a:r>
              <a:rPr lang="ru-RU" dirty="0" err="1" smtClean="0"/>
              <a:t>рұқсат</a:t>
            </a:r>
            <a:r>
              <a:rPr lang="ru-RU" dirty="0" smtClean="0"/>
              <a:t> </a:t>
            </a:r>
            <a:r>
              <a:rPr lang="ru-RU" dirty="0" err="1" smtClean="0"/>
              <a:t>етілген</a:t>
            </a:r>
            <a:r>
              <a:rPr lang="ru-RU" dirty="0" smtClean="0"/>
              <a:t> ҚҚС </a:t>
            </a:r>
            <a:r>
              <a:rPr lang="ru-RU" dirty="0" err="1" smtClean="0"/>
              <a:t>сомасын</a:t>
            </a:r>
            <a:r>
              <a:rPr lang="ru-RU" dirty="0" smtClean="0"/>
              <a:t> </a:t>
            </a:r>
            <a:r>
              <a:rPr lang="ru-RU" dirty="0" err="1" smtClean="0"/>
              <a:t>есептеу</a:t>
            </a:r>
            <a:r>
              <a:rPr lang="ru-RU" dirty="0" smtClean="0"/>
              <a:t> </a:t>
            </a:r>
            <a:r>
              <a:rPr lang="ru-RU" dirty="0" err="1" smtClean="0"/>
              <a:t>мысалы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"</a:t>
            </a:r>
            <a:r>
              <a:rPr lang="ru-RU" dirty="0" err="1" smtClean="0"/>
              <a:t>Аспиринка</a:t>
            </a:r>
            <a:r>
              <a:rPr lang="ru-RU" dirty="0" smtClean="0"/>
              <a:t>" </a:t>
            </a:r>
            <a:r>
              <a:rPr lang="ru-RU" dirty="0" err="1" smtClean="0"/>
              <a:t>дәріханасы</a:t>
            </a:r>
            <a:r>
              <a:rPr lang="ru-RU" dirty="0" smtClean="0"/>
              <a:t> </a:t>
            </a:r>
            <a:r>
              <a:rPr lang="ru-RU" dirty="0" err="1" smtClean="0"/>
              <a:t>дәрі-дәрмектерді</a:t>
            </a:r>
            <a:r>
              <a:rPr lang="ru-RU" dirty="0" smtClean="0"/>
              <a:t> (</a:t>
            </a:r>
            <a:r>
              <a:rPr lang="ru-RU" dirty="0" err="1" smtClean="0"/>
              <a:t>айналымы</a:t>
            </a:r>
            <a:r>
              <a:rPr lang="ru-RU" dirty="0" smtClean="0"/>
              <a:t> ҚҚС-</a:t>
            </a:r>
            <a:r>
              <a:rPr lang="ru-RU" dirty="0" err="1" smtClean="0"/>
              <a:t>тан</a:t>
            </a:r>
            <a:r>
              <a:rPr lang="ru-RU" dirty="0" smtClean="0"/>
              <a:t> </a:t>
            </a:r>
            <a:r>
              <a:rPr lang="ru-RU" dirty="0" err="1" smtClean="0"/>
              <a:t>босатылған</a:t>
            </a:r>
            <a:r>
              <a:rPr lang="ru-RU" dirty="0" smtClean="0"/>
              <a:t>) </a:t>
            </a:r>
            <a:r>
              <a:rPr lang="ru-RU" dirty="0" err="1" smtClean="0"/>
              <a:t>және</a:t>
            </a:r>
            <a:r>
              <a:rPr lang="ru-RU" dirty="0" smtClean="0"/>
              <a:t> </a:t>
            </a:r>
            <a:r>
              <a:rPr lang="ru-RU" dirty="0" err="1" smtClean="0"/>
              <a:t>дәрілік</a:t>
            </a:r>
            <a:r>
              <a:rPr lang="ru-RU" dirty="0" smtClean="0"/>
              <a:t> </a:t>
            </a:r>
            <a:r>
              <a:rPr lang="ru-RU" dirty="0" err="1" smtClean="0"/>
              <a:t>емес</a:t>
            </a:r>
            <a:r>
              <a:rPr lang="ru-RU" dirty="0" smtClean="0"/>
              <a:t> </a:t>
            </a:r>
            <a:r>
              <a:rPr lang="ru-RU" dirty="0" err="1" smtClean="0"/>
              <a:t>препараттарды</a:t>
            </a:r>
            <a:r>
              <a:rPr lang="ru-RU" dirty="0" smtClean="0"/>
              <a:t> (ББҚ, </a:t>
            </a:r>
            <a:r>
              <a:rPr lang="ru-RU" dirty="0" err="1" smtClean="0"/>
              <a:t>балалар</a:t>
            </a:r>
            <a:r>
              <a:rPr lang="ru-RU" dirty="0" smtClean="0"/>
              <a:t> </a:t>
            </a:r>
            <a:r>
              <a:rPr lang="ru-RU" dirty="0" err="1" smtClean="0"/>
              <a:t>тағамы</a:t>
            </a:r>
            <a:r>
              <a:rPr lang="ru-RU" dirty="0" smtClean="0"/>
              <a:t>, </a:t>
            </a:r>
            <a:r>
              <a:rPr lang="ru-RU" dirty="0" err="1" smtClean="0"/>
              <a:t>сусындар</a:t>
            </a:r>
            <a:r>
              <a:rPr lang="ru-RU" dirty="0" smtClean="0"/>
              <a:t>) </a:t>
            </a:r>
            <a:r>
              <a:rPr lang="ru-RU" dirty="0" err="1" smtClean="0"/>
              <a:t>сатады</a:t>
            </a:r>
            <a:r>
              <a:rPr lang="ru-RU" dirty="0" smtClean="0"/>
              <a:t>, </a:t>
            </a:r>
            <a:r>
              <a:rPr lang="ru-RU" dirty="0" err="1" smtClean="0"/>
              <a:t>оларды</a:t>
            </a:r>
            <a:r>
              <a:rPr lang="ru-RU" dirty="0" smtClean="0"/>
              <a:t> </a:t>
            </a:r>
            <a:r>
              <a:rPr lang="ru-RU" dirty="0" err="1" smtClean="0"/>
              <a:t>сату</a:t>
            </a:r>
            <a:r>
              <a:rPr lang="ru-RU" dirty="0" smtClean="0"/>
              <a:t> 2020 </a:t>
            </a:r>
            <a:r>
              <a:rPr lang="ru-RU" dirty="0" err="1" smtClean="0"/>
              <a:t>жылдың</a:t>
            </a:r>
            <a:r>
              <a:rPr lang="ru-RU" dirty="0" smtClean="0"/>
              <a:t> 1 </a:t>
            </a:r>
            <a:r>
              <a:rPr lang="ru-RU" dirty="0" err="1" smtClean="0"/>
              <a:t>тоқсанында</a:t>
            </a:r>
            <a:r>
              <a:rPr lang="ru-RU" dirty="0" smtClean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салынатын</a:t>
            </a:r>
            <a:r>
              <a:rPr lang="ru-RU" dirty="0" smtClean="0"/>
              <a:t> </a:t>
            </a:r>
            <a:r>
              <a:rPr lang="ru-RU" dirty="0" err="1" smtClean="0"/>
              <a:t>айналым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Сату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жалпы</a:t>
            </a:r>
            <a:r>
              <a:rPr lang="ru-RU" dirty="0" smtClean="0"/>
              <a:t> айналым-10 000 000 </a:t>
            </a:r>
            <a:r>
              <a:rPr lang="ru-RU" dirty="0" err="1" smtClean="0"/>
              <a:t>теңге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Оның</a:t>
            </a:r>
            <a:r>
              <a:rPr lang="ru-RU" dirty="0" smtClean="0"/>
              <a:t> </a:t>
            </a:r>
            <a:r>
              <a:rPr lang="ru-RU" dirty="0" err="1" smtClean="0"/>
              <a:t>ішінде</a:t>
            </a:r>
            <a:r>
              <a:rPr lang="ru-RU" dirty="0" smtClean="0"/>
              <a:t>: 6 000 000 </a:t>
            </a:r>
            <a:r>
              <a:rPr lang="ru-RU" dirty="0" err="1" smtClean="0"/>
              <a:t>теңге</a:t>
            </a:r>
            <a:r>
              <a:rPr lang="ru-RU" dirty="0" smtClean="0"/>
              <a:t> – </a:t>
            </a:r>
            <a:r>
              <a:rPr lang="ru-RU" dirty="0" err="1" smtClean="0"/>
              <a:t>дәрі</a:t>
            </a:r>
            <a:r>
              <a:rPr lang="ru-RU" dirty="0" smtClean="0"/>
              <a:t> – </a:t>
            </a:r>
            <a:r>
              <a:rPr lang="ru-RU" dirty="0" err="1" smtClean="0"/>
              <a:t>дәрмектер</a:t>
            </a:r>
            <a:r>
              <a:rPr lang="ru-RU" dirty="0" smtClean="0"/>
              <a:t> (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салынбайтын</a:t>
            </a:r>
            <a:r>
              <a:rPr lang="ru-RU" dirty="0" smtClean="0"/>
              <a:t> ҚҚС </a:t>
            </a:r>
            <a:r>
              <a:rPr lang="ru-RU" dirty="0" err="1" smtClean="0"/>
              <a:t>айналымы</a:t>
            </a:r>
            <a:r>
              <a:rPr lang="ru-RU" dirty="0" smtClean="0"/>
              <a:t>) </a:t>
            </a:r>
            <a:r>
              <a:rPr lang="ru-RU" dirty="0" err="1" smtClean="0"/>
              <a:t>және</a:t>
            </a:r>
            <a:r>
              <a:rPr lang="ru-RU" dirty="0" smtClean="0"/>
              <a:t> 4 000 000 </a:t>
            </a:r>
            <a:r>
              <a:rPr lang="ru-RU" dirty="0" err="1" smtClean="0"/>
              <a:t>теңге-дәрілік</a:t>
            </a:r>
            <a:r>
              <a:rPr lang="ru-RU" dirty="0" smtClean="0"/>
              <a:t> </a:t>
            </a:r>
            <a:r>
              <a:rPr lang="ru-RU" dirty="0" err="1" smtClean="0"/>
              <a:t>емес</a:t>
            </a:r>
            <a:r>
              <a:rPr lang="ru-RU" dirty="0" smtClean="0"/>
              <a:t> </a:t>
            </a:r>
            <a:r>
              <a:rPr lang="ru-RU" dirty="0" err="1" smtClean="0"/>
              <a:t>тауарлар</a:t>
            </a:r>
            <a:r>
              <a:rPr lang="ru-RU" dirty="0" smtClean="0"/>
              <a:t> (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салынатын</a:t>
            </a:r>
            <a:r>
              <a:rPr lang="ru-RU" dirty="0" smtClean="0"/>
              <a:t> ҚҚС </a:t>
            </a:r>
            <a:r>
              <a:rPr lang="ru-RU" dirty="0" err="1" smtClean="0"/>
              <a:t>айналымы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Жалпы</a:t>
            </a:r>
            <a:r>
              <a:rPr lang="ru-RU" dirty="0" smtClean="0"/>
              <a:t> </a:t>
            </a:r>
            <a:r>
              <a:rPr lang="ru-RU" dirty="0" err="1" smtClean="0"/>
              <a:t>айналымдағы</a:t>
            </a:r>
            <a:r>
              <a:rPr lang="ru-RU" dirty="0" smtClean="0"/>
              <a:t>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салынатын</a:t>
            </a:r>
            <a:r>
              <a:rPr lang="ru-RU" dirty="0" smtClean="0"/>
              <a:t> </a:t>
            </a:r>
            <a:r>
              <a:rPr lang="ru-RU" dirty="0" err="1" smtClean="0"/>
              <a:t>айналымның</a:t>
            </a:r>
            <a:r>
              <a:rPr lang="ru-RU" dirty="0" smtClean="0"/>
              <a:t> </a:t>
            </a:r>
            <a:r>
              <a:rPr lang="ru-RU" dirty="0" err="1" smtClean="0"/>
              <a:t>үлесін</a:t>
            </a:r>
            <a:r>
              <a:rPr lang="ru-RU" dirty="0" smtClean="0"/>
              <a:t> </a:t>
            </a:r>
            <a:r>
              <a:rPr lang="ru-RU" dirty="0" err="1" smtClean="0"/>
              <a:t>табамыз</a:t>
            </a:r>
            <a:r>
              <a:rPr lang="ru-RU" dirty="0" smtClean="0"/>
              <a:t>: 4 000 000 × 100/10 000 000 = 40 %.</a:t>
            </a:r>
          </a:p>
          <a:p>
            <a:r>
              <a:rPr lang="ru-RU" dirty="0" err="1"/>
              <a:t>Е</a:t>
            </a:r>
            <a:r>
              <a:rPr lang="ru-RU" dirty="0" err="1" smtClean="0"/>
              <a:t>сепке</a:t>
            </a:r>
            <a:r>
              <a:rPr lang="ru-RU" dirty="0" smtClean="0"/>
              <a:t> </a:t>
            </a:r>
            <a:r>
              <a:rPr lang="ru-RU" dirty="0" err="1" smtClean="0"/>
              <a:t>жатқызылуға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"</a:t>
            </a:r>
            <a:r>
              <a:rPr lang="ru-RU" dirty="0" err="1" smtClean="0"/>
              <a:t>Аспиринка</a:t>
            </a:r>
            <a:r>
              <a:rPr lang="ru-RU" dirty="0" smtClean="0"/>
              <a:t>" </a:t>
            </a:r>
            <a:r>
              <a:rPr lang="ru-RU" dirty="0" err="1" smtClean="0"/>
              <a:t>бірінші</a:t>
            </a:r>
            <a:r>
              <a:rPr lang="ru-RU" dirty="0" smtClean="0"/>
              <a:t> </a:t>
            </a:r>
            <a:r>
              <a:rPr lang="ru-RU" dirty="0" err="1" smtClean="0"/>
              <a:t>тоқсанында</a:t>
            </a:r>
            <a:r>
              <a:rPr lang="ru-RU" dirty="0" smtClean="0"/>
              <a:t> 7 840 000 </a:t>
            </a:r>
            <a:r>
              <a:rPr lang="ru-RU" dirty="0" err="1" smtClean="0"/>
              <a:t>теңгеге</a:t>
            </a:r>
            <a:r>
              <a:rPr lang="ru-RU" dirty="0" smtClean="0"/>
              <a:t> </a:t>
            </a:r>
            <a:r>
              <a:rPr lang="ru-RU" dirty="0" err="1" smtClean="0"/>
              <a:t>тауар</a:t>
            </a:r>
            <a:r>
              <a:rPr lang="ru-RU" dirty="0" smtClean="0"/>
              <a:t>, </a:t>
            </a:r>
            <a:r>
              <a:rPr lang="ru-RU" dirty="0" err="1" smtClean="0"/>
              <a:t>жұмыс</a:t>
            </a:r>
            <a:r>
              <a:rPr lang="ru-RU" dirty="0" smtClean="0"/>
              <a:t>, </a:t>
            </a:r>
            <a:r>
              <a:rPr lang="ru-RU" dirty="0" err="1" smtClean="0"/>
              <a:t>қызмет</a:t>
            </a:r>
            <a:r>
              <a:rPr lang="ru-RU" dirty="0" smtClean="0"/>
              <a:t> </a:t>
            </a:r>
            <a:r>
              <a:rPr lang="ru-RU" dirty="0" err="1" smtClean="0"/>
              <a:t>сатып</a:t>
            </a:r>
            <a:r>
              <a:rPr lang="ru-RU" dirty="0" smtClean="0"/>
              <a:t> </a:t>
            </a:r>
            <a:r>
              <a:rPr lang="ru-RU" dirty="0" err="1" smtClean="0"/>
              <a:t>алды</a:t>
            </a:r>
            <a:r>
              <a:rPr lang="ru-RU" dirty="0" smtClean="0"/>
              <a:t> (</a:t>
            </a:r>
            <a:r>
              <a:rPr lang="ru-RU" dirty="0" err="1" smtClean="0"/>
              <a:t>соның</a:t>
            </a:r>
            <a:r>
              <a:rPr lang="ru-RU" dirty="0" smtClean="0"/>
              <a:t> </a:t>
            </a:r>
            <a:r>
              <a:rPr lang="ru-RU" dirty="0" err="1" smtClean="0"/>
              <a:t>ішінде</a:t>
            </a:r>
            <a:r>
              <a:rPr lang="ru-RU" dirty="0" smtClean="0"/>
              <a:t> ҚҚС 840 000 </a:t>
            </a:r>
            <a:r>
              <a:rPr lang="ru-RU" dirty="0" err="1" smtClean="0"/>
              <a:t>теңге</a:t>
            </a:r>
            <a:r>
              <a:rPr lang="ru-RU" dirty="0" smtClean="0"/>
              <a:t>). </a:t>
            </a:r>
          </a:p>
          <a:p>
            <a:r>
              <a:rPr lang="ru-RU" dirty="0" smtClean="0"/>
              <a:t>"</a:t>
            </a:r>
            <a:r>
              <a:rPr lang="ru-RU" dirty="0" err="1" smtClean="0"/>
              <a:t>Аспиринка</a:t>
            </a:r>
            <a:r>
              <a:rPr lang="ru-RU" dirty="0" smtClean="0"/>
              <a:t>" ҚҚС </a:t>
            </a:r>
            <a:r>
              <a:rPr lang="ru-RU" dirty="0" err="1" smtClean="0"/>
              <a:t>салынатын</a:t>
            </a:r>
            <a:r>
              <a:rPr lang="ru-RU" dirty="0" smtClean="0"/>
              <a:t> </a:t>
            </a:r>
            <a:r>
              <a:rPr lang="ru-RU" dirty="0" err="1" smtClean="0"/>
              <a:t>тауарларды</a:t>
            </a:r>
            <a:r>
              <a:rPr lang="ru-RU" dirty="0" smtClean="0"/>
              <a:t> да,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салынбайтын</a:t>
            </a:r>
            <a:r>
              <a:rPr lang="ru-RU" dirty="0" smtClean="0"/>
              <a:t> ҚҚС-ты да </a:t>
            </a:r>
            <a:r>
              <a:rPr lang="ru-RU" dirty="0" err="1" smtClean="0"/>
              <a:t>өткізетіндіктен</a:t>
            </a:r>
            <a:r>
              <a:rPr lang="ru-RU" dirty="0" smtClean="0"/>
              <a:t>, </a:t>
            </a:r>
            <a:r>
              <a:rPr lang="ru-RU" dirty="0" err="1" smtClean="0"/>
              <a:t>барлық</a:t>
            </a:r>
            <a:r>
              <a:rPr lang="ru-RU" dirty="0" smtClean="0"/>
              <a:t> 840 000 </a:t>
            </a:r>
            <a:r>
              <a:rPr lang="ru-RU" dirty="0" err="1" smtClean="0"/>
              <a:t>теңгені</a:t>
            </a:r>
            <a:r>
              <a:rPr lang="ru-RU" dirty="0" smtClean="0"/>
              <a:t> </a:t>
            </a:r>
            <a:r>
              <a:rPr lang="ru-RU" dirty="0" err="1" smtClean="0"/>
              <a:t>есепке</a:t>
            </a:r>
            <a:r>
              <a:rPr lang="ru-RU" dirty="0" smtClean="0"/>
              <a:t> </a:t>
            </a:r>
            <a:r>
              <a:rPr lang="ru-RU" dirty="0" err="1" smtClean="0"/>
              <a:t>алуға</a:t>
            </a:r>
            <a:r>
              <a:rPr lang="ru-RU" dirty="0" smtClean="0"/>
              <a:t> </a:t>
            </a:r>
            <a:r>
              <a:rPr lang="ru-RU" dirty="0" err="1" smtClean="0"/>
              <a:t>болмайды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840 000 </a:t>
            </a:r>
            <a:r>
              <a:rPr lang="ru-RU" dirty="0" err="1" smtClean="0"/>
              <a:t>теңге</a:t>
            </a:r>
            <a:r>
              <a:rPr lang="ru-RU" dirty="0" smtClean="0"/>
              <a:t> × 40 % = 336 000 </a:t>
            </a:r>
            <a:r>
              <a:rPr lang="ru-RU" dirty="0" err="1" smtClean="0"/>
              <a:t>теңге</a:t>
            </a:r>
            <a:r>
              <a:rPr lang="ru-RU" dirty="0" smtClean="0"/>
              <a:t> </a:t>
            </a:r>
            <a:r>
              <a:rPr lang="ru-RU" dirty="0" err="1" smtClean="0"/>
              <a:t>есепке</a:t>
            </a:r>
            <a:r>
              <a:rPr lang="ru-RU" dirty="0" smtClean="0"/>
              <a:t> </a:t>
            </a:r>
            <a:r>
              <a:rPr lang="ru-RU" dirty="0" err="1" smtClean="0"/>
              <a:t>алынады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840 000 </a:t>
            </a:r>
            <a:r>
              <a:rPr lang="ru-RU" dirty="0" err="1" smtClean="0"/>
              <a:t>теңге</a:t>
            </a:r>
            <a:r>
              <a:rPr lang="ru-RU" dirty="0" smtClean="0"/>
              <a:t> – 336 000 = 504 000 </a:t>
            </a:r>
            <a:r>
              <a:rPr lang="ru-RU" dirty="0" err="1" smtClean="0"/>
              <a:t>теңгені</a:t>
            </a:r>
            <a:r>
              <a:rPr lang="ru-RU" dirty="0" smtClean="0"/>
              <a:t> </a:t>
            </a:r>
            <a:r>
              <a:rPr lang="ru-RU" dirty="0" err="1" smtClean="0"/>
              <a:t>есепке</a:t>
            </a:r>
            <a:r>
              <a:rPr lang="ru-RU" dirty="0" smtClean="0"/>
              <a:t> </a:t>
            </a:r>
            <a:r>
              <a:rPr lang="ru-RU" dirty="0" err="1" smtClean="0"/>
              <a:t>алуға</a:t>
            </a:r>
            <a:r>
              <a:rPr lang="ru-RU" dirty="0" smtClean="0"/>
              <a:t> </a:t>
            </a:r>
            <a:r>
              <a:rPr lang="ru-RU" dirty="0" err="1" smtClean="0"/>
              <a:t>болмайды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Бұл</a:t>
            </a:r>
            <a:r>
              <a:rPr lang="ru-RU" dirty="0" smtClean="0"/>
              <a:t> сома КТС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шегерімге</a:t>
            </a:r>
            <a:r>
              <a:rPr lang="ru-RU" dirty="0" smtClean="0"/>
              <a:t> </a:t>
            </a:r>
            <a:r>
              <a:rPr lang="ru-RU" dirty="0" err="1" smtClean="0"/>
              <a:t>жіберіледі</a:t>
            </a:r>
            <a:r>
              <a:rPr lang="ru-RU" dirty="0" smtClean="0"/>
              <a:t> (СК 243-б.9-т.).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667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92696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ҚҚС мәні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142292"/>
              </p:ext>
            </p:extLst>
          </p:nvPr>
        </p:nvGraphicFramePr>
        <p:xfrm>
          <a:off x="323528" y="69269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Группа 4"/>
          <p:cNvGrpSpPr/>
          <p:nvPr/>
        </p:nvGrpSpPr>
        <p:grpSpPr>
          <a:xfrm>
            <a:off x="467544" y="5013176"/>
            <a:ext cx="8352928" cy="2154694"/>
            <a:chOff x="3291839" y="2370716"/>
            <a:chExt cx="4937760" cy="2154694"/>
          </a:xfrm>
        </p:grpSpPr>
        <p:sp>
          <p:nvSpPr>
            <p:cNvPr id="6" name="Стрелка вправо 5"/>
            <p:cNvSpPr/>
            <p:nvPr/>
          </p:nvSpPr>
          <p:spPr>
            <a:xfrm>
              <a:off x="3291839" y="2370716"/>
              <a:ext cx="4937760" cy="2154694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Стрелка вправо 4"/>
            <p:cNvSpPr/>
            <p:nvPr/>
          </p:nvSpPr>
          <p:spPr>
            <a:xfrm>
              <a:off x="3291839" y="2640053"/>
              <a:ext cx="4129750" cy="16160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0955" tIns="20955" rIns="20955" bIns="20955" numCol="1" spcCol="1270" anchor="t" anchorCtr="0">
              <a:noAutofit/>
            </a:bodyPr>
            <a:lstStyle/>
            <a:p>
              <a:pPr marL="285750" lvl="1" indent="-285750" algn="l" defTabSz="1466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3300" kern="1200" dirty="0" err="1" smtClean="0"/>
                <a:t>Бюджетке</a:t>
              </a:r>
              <a:r>
                <a:rPr lang="ru-RU" sz="3300" kern="1200" dirty="0" smtClean="0"/>
                <a:t> т</a:t>
              </a:r>
              <a:r>
                <a:rPr lang="kk-KZ" sz="3300" kern="1200" dirty="0" smtClean="0"/>
                <a:t>өленетін ҚҚС</a:t>
              </a:r>
              <a:r>
                <a:rPr lang="ru-RU" sz="3300" dirty="0" smtClean="0"/>
                <a:t>= </a:t>
              </a:r>
              <a:r>
                <a:rPr lang="ru-RU" sz="3300" dirty="0" err="1" smtClean="0"/>
                <a:t>Есептелген</a:t>
              </a:r>
              <a:r>
                <a:rPr lang="ru-RU" sz="3300" dirty="0" smtClean="0"/>
                <a:t> </a:t>
              </a:r>
              <a:r>
                <a:rPr lang="kk-KZ" sz="3300" dirty="0" smtClean="0"/>
                <a:t>ҚҚС</a:t>
              </a:r>
              <a:r>
                <a:rPr lang="ru-RU" sz="3300" dirty="0" smtClean="0"/>
                <a:t>-</a:t>
              </a:r>
              <a:r>
                <a:rPr lang="kk-KZ" sz="3300" dirty="0" smtClean="0"/>
                <a:t> Есепке алынған ҚҚС </a:t>
              </a:r>
              <a:r>
                <a:rPr lang="en-US" sz="3300" dirty="0" smtClean="0"/>
                <a:t>= 18 750</a:t>
              </a:r>
              <a:r>
                <a:rPr lang="kk-KZ" sz="3300" dirty="0" smtClean="0"/>
                <a:t>тг</a:t>
              </a:r>
              <a:r>
                <a:rPr lang="ru-RU" sz="3300" dirty="0" smtClean="0"/>
                <a:t>- 12 000тг= 6750тг</a:t>
              </a:r>
              <a:endParaRPr lang="ru-RU" sz="33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6456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325164"/>
              </p:ext>
            </p:extLst>
          </p:nvPr>
        </p:nvGraphicFramePr>
        <p:xfrm>
          <a:off x="0" y="4"/>
          <a:ext cx="9144000" cy="6868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7824"/>
                <a:gridCol w="6156176"/>
              </a:tblGrid>
              <a:tr h="432611"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dirty="0" err="1" smtClean="0">
                          <a:solidFill>
                            <a:srgbClr val="7030A0"/>
                          </a:solidFill>
                        </a:rPr>
                        <a:t>Есепке</a:t>
                      </a:r>
                      <a:r>
                        <a:rPr lang="ru-RU" sz="200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kk-KZ" sz="2000" dirty="0" smtClean="0">
                          <a:solidFill>
                            <a:srgbClr val="7030A0"/>
                          </a:solidFill>
                        </a:rPr>
                        <a:t>қою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rgbClr val="7030A0"/>
                          </a:solidFill>
                        </a:rPr>
                        <a:t>Міндетті (</a:t>
                      </a:r>
                      <a:r>
                        <a:rPr lang="kk-KZ" sz="20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</a:rPr>
                        <a:t>30 000 АЕК </a:t>
                      </a:r>
                      <a:r>
                        <a:rPr lang="ru-RU" sz="2000" baseline="0" dirty="0" err="1" smtClean="0">
                          <a:solidFill>
                            <a:srgbClr val="7030A0"/>
                          </a:solidFill>
                        </a:rPr>
                        <a:t>жо</a:t>
                      </a:r>
                      <a:r>
                        <a:rPr lang="kk-KZ" sz="2000" baseline="0" dirty="0" smtClean="0">
                          <a:solidFill>
                            <a:srgbClr val="7030A0"/>
                          </a:solidFill>
                        </a:rPr>
                        <a:t>ғ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</a:rPr>
                        <a:t>ары </a:t>
                      </a:r>
                      <a:r>
                        <a:rPr lang="ru-RU" sz="2000" baseline="0" dirty="0" err="1" smtClean="0">
                          <a:solidFill>
                            <a:srgbClr val="7030A0"/>
                          </a:solidFill>
                        </a:rPr>
                        <a:t>айналым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</a:rPr>
                        <a:t>, ҚР СК  82-б. </a:t>
                      </a:r>
                      <a:r>
                        <a:rPr lang="kk-KZ" sz="2000" baseline="0" dirty="0" smtClean="0">
                          <a:solidFill>
                            <a:srgbClr val="7030A0"/>
                          </a:solidFill>
                        </a:rPr>
                        <a:t>)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3261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rgbClr val="7030A0"/>
                          </a:solidFill>
                        </a:rPr>
                        <a:t>Ерікті (</a:t>
                      </a:r>
                      <a:r>
                        <a:rPr lang="ru-RU" sz="2000" baseline="0" dirty="0" smtClean="0">
                          <a:solidFill>
                            <a:srgbClr val="7030A0"/>
                          </a:solidFill>
                        </a:rPr>
                        <a:t>ҚР СК  83-б. </a:t>
                      </a:r>
                      <a:r>
                        <a:rPr lang="kk-KZ" sz="2000" baseline="0" dirty="0" smtClean="0">
                          <a:solidFill>
                            <a:srgbClr val="7030A0"/>
                          </a:solidFill>
                        </a:rPr>
                        <a:t>)</a:t>
                      </a:r>
                      <a:endParaRPr lang="ru-RU" sz="2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32611">
                <a:tc rowSpan="2"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0B050"/>
                          </a:solidFill>
                        </a:rPr>
                        <a:t>Салық</a:t>
                      </a:r>
                      <a:r>
                        <a:rPr lang="kk-KZ" sz="2000" b="1" baseline="0" dirty="0" smtClean="0">
                          <a:solidFill>
                            <a:srgbClr val="00B050"/>
                          </a:solidFill>
                        </a:rPr>
                        <a:t> салу объектісі </a:t>
                      </a:r>
                      <a:r>
                        <a:rPr lang="kk-KZ" sz="2000" b="1" dirty="0" smtClean="0">
                          <a:solidFill>
                            <a:srgbClr val="00B050"/>
                          </a:solidFill>
                        </a:rPr>
                        <a:t>(</a:t>
                      </a:r>
                      <a:r>
                        <a:rPr lang="ru-RU" sz="2000" b="1" baseline="0" dirty="0" smtClean="0">
                          <a:solidFill>
                            <a:srgbClr val="00B050"/>
                          </a:solidFill>
                        </a:rPr>
                        <a:t>ҚР СК  368-б. </a:t>
                      </a:r>
                      <a:r>
                        <a:rPr lang="kk-KZ" sz="2000" b="1" baseline="0" dirty="0" smtClean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ru-RU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B050"/>
                          </a:solidFill>
                        </a:rPr>
                        <a:t>Салы</a:t>
                      </a:r>
                      <a:r>
                        <a:rPr lang="kk-KZ" sz="2000" b="1" dirty="0" smtClean="0">
                          <a:solidFill>
                            <a:srgbClr val="00B050"/>
                          </a:solidFill>
                        </a:rPr>
                        <a:t>қ</a:t>
                      </a:r>
                      <a:r>
                        <a:rPr lang="kk-KZ" sz="2000" b="1" baseline="0" dirty="0" smtClean="0">
                          <a:solidFill>
                            <a:srgbClr val="00B050"/>
                          </a:solidFill>
                        </a:rPr>
                        <a:t> салынатын айналым</a:t>
                      </a:r>
                      <a:endParaRPr lang="ru-RU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3261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00B050"/>
                          </a:solidFill>
                        </a:rPr>
                        <a:t>Салық салынатын импорт</a:t>
                      </a:r>
                      <a:endParaRPr lang="ru-RU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746699"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rgbClr val="FF0000"/>
                          </a:solidFill>
                        </a:rPr>
                        <a:t>Салық кезеңі  </a:t>
                      </a:r>
                      <a:r>
                        <a:rPr lang="kk-KZ" sz="2000" b="1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</a:rPr>
                        <a:t>ҚР СК 423-б. </a:t>
                      </a:r>
                      <a:r>
                        <a:rPr lang="kk-KZ" sz="2000" b="1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0000"/>
                          </a:solidFill>
                        </a:rPr>
                        <a:t>К</a:t>
                      </a:r>
                      <a:r>
                        <a:rPr lang="kk-KZ" sz="2000" dirty="0" smtClean="0">
                          <a:solidFill>
                            <a:srgbClr val="FF0000"/>
                          </a:solidFill>
                        </a:rPr>
                        <a:t>үнтізбелік</a:t>
                      </a:r>
                      <a:r>
                        <a:rPr lang="kk-KZ" sz="2000" baseline="0" dirty="0" smtClean="0">
                          <a:solidFill>
                            <a:srgbClr val="FF0000"/>
                          </a:solidFill>
                        </a:rPr>
                        <a:t> тоқсан</a:t>
                      </a: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2611">
                <a:tc rowSpan="3">
                  <a:txBody>
                    <a:bodyPr/>
                    <a:lstStyle/>
                    <a:p>
                      <a:endParaRPr lang="kk-KZ" sz="2000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kk-KZ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Салық ставкасы</a:t>
                      </a:r>
                      <a:endParaRPr lang="ru-RU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12%</a:t>
                      </a:r>
                      <a:endParaRPr lang="ru-RU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3261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0%</a:t>
                      </a:r>
                      <a:endParaRPr lang="ru-RU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3261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ҚҚС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-</a:t>
                      </a:r>
                      <a:r>
                        <a:rPr lang="ru-RU" sz="20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сыз</a:t>
                      </a:r>
                      <a:endParaRPr lang="ru-RU" sz="20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386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Есептілік </a:t>
                      </a:r>
                      <a:r>
                        <a:rPr lang="kk-KZ" sz="2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ru-RU" sz="20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ҚР СК 424-б. </a:t>
                      </a:r>
                      <a:r>
                        <a:rPr lang="kk-KZ" sz="20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)</a:t>
                      </a:r>
                      <a:endParaRPr lang="ru-RU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 </a:t>
                      </a:r>
                      <a:r>
                        <a:rPr lang="kk-KZ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тоқсан</a:t>
                      </a:r>
                      <a:r>
                        <a:rPr lang="ru-RU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1</a:t>
                      </a: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5.05 </a:t>
                      </a:r>
                      <a:r>
                        <a:rPr lang="kk-KZ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дейін</a:t>
                      </a:r>
                      <a:endParaRPr lang="ru-RU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 </a:t>
                      </a:r>
                      <a:r>
                        <a:rPr lang="kk-KZ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тоқсан</a:t>
                      </a:r>
                      <a:r>
                        <a:rPr lang="ru-RU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15.08 </a:t>
                      </a:r>
                      <a:r>
                        <a:rPr lang="kk-KZ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дейін</a:t>
                      </a:r>
                      <a:endParaRPr lang="ru-RU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 </a:t>
                      </a:r>
                      <a:r>
                        <a:rPr lang="kk-KZ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тоқсан</a:t>
                      </a:r>
                      <a:r>
                        <a:rPr lang="ru-RU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1</a:t>
                      </a: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5.11 </a:t>
                      </a:r>
                      <a:r>
                        <a:rPr lang="kk-KZ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дейін</a:t>
                      </a:r>
                      <a:endParaRPr lang="ru-RU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 </a:t>
                      </a:r>
                      <a:r>
                        <a:rPr lang="kk-KZ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тоқсан</a:t>
                      </a:r>
                      <a:r>
                        <a:rPr lang="ru-RU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15.02 </a:t>
                      </a:r>
                      <a:r>
                        <a:rPr lang="kk-KZ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дейін</a:t>
                      </a:r>
                      <a:endParaRPr lang="ru-RU" sz="20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7067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000" dirty="0" smtClean="0">
                          <a:solidFill>
                            <a:srgbClr val="FF0000"/>
                          </a:solidFill>
                        </a:rPr>
                        <a:t>Төлем </a:t>
                      </a:r>
                      <a:r>
                        <a:rPr lang="kk-KZ" sz="2000" b="1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</a:rPr>
                        <a:t>ҚР СК 425-б. </a:t>
                      </a:r>
                      <a:r>
                        <a:rPr lang="kk-KZ" sz="2000" b="1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ru-RU" sz="20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 </a:t>
                      </a:r>
                      <a:r>
                        <a:rPr lang="kk-KZ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тоқсан</a:t>
                      </a:r>
                      <a:r>
                        <a:rPr lang="ru-RU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2</a:t>
                      </a: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5.05 </a:t>
                      </a:r>
                      <a:r>
                        <a:rPr lang="kk-KZ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дейін</a:t>
                      </a:r>
                      <a:endParaRPr lang="ru-RU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 </a:t>
                      </a:r>
                      <a:r>
                        <a:rPr lang="kk-KZ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тоқсан</a:t>
                      </a:r>
                      <a:r>
                        <a:rPr lang="ru-RU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25.08 </a:t>
                      </a:r>
                      <a:r>
                        <a:rPr lang="kk-KZ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дейін</a:t>
                      </a:r>
                      <a:endParaRPr lang="ru-RU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 </a:t>
                      </a:r>
                      <a:r>
                        <a:rPr lang="kk-KZ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тоқсан</a:t>
                      </a:r>
                      <a:r>
                        <a:rPr lang="ru-RU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2</a:t>
                      </a: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5.11 </a:t>
                      </a:r>
                      <a:r>
                        <a:rPr lang="kk-KZ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дейін</a:t>
                      </a:r>
                      <a:endParaRPr lang="ru-RU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4 </a:t>
                      </a:r>
                      <a:r>
                        <a:rPr lang="kk-KZ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тоқсан</a:t>
                      </a:r>
                      <a:r>
                        <a:rPr lang="ru-RU" sz="20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25.02 </a:t>
                      </a:r>
                      <a:r>
                        <a:rPr lang="kk-KZ" sz="2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дейін</a:t>
                      </a:r>
                      <a:endParaRPr lang="ru-RU" sz="200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868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err="1"/>
              <a:t>Салық</a:t>
            </a:r>
            <a:r>
              <a:rPr lang="ru-RU" sz="2200" b="1" dirty="0"/>
              <a:t> </a:t>
            </a:r>
            <a:r>
              <a:rPr lang="ru-RU" sz="2200" b="1" dirty="0" err="1"/>
              <a:t>төлеушілер</a:t>
            </a:r>
            <a:r>
              <a:rPr lang="ru-RU" sz="2200" b="1" dirty="0"/>
              <a:t> ҚҚС </a:t>
            </a:r>
            <a:r>
              <a:rPr lang="ru-RU" sz="2200" b="1" dirty="0" err="1"/>
              <a:t>бойынша</a:t>
            </a:r>
            <a:r>
              <a:rPr lang="ru-RU" sz="2200" b="1" dirty="0"/>
              <a:t> </a:t>
            </a:r>
            <a:r>
              <a:rPr lang="ru-RU" sz="2200" b="1" dirty="0" err="1"/>
              <a:t>декларацияны</a:t>
            </a:r>
            <a:r>
              <a:rPr lang="ru-RU" sz="2200" b="1" dirty="0"/>
              <a:t>, 300.00 </a:t>
            </a:r>
            <a:r>
              <a:rPr lang="ru-RU" sz="2200" b="1" dirty="0" err="1"/>
              <a:t>нысанын</a:t>
            </a:r>
            <a:r>
              <a:rPr lang="ru-RU" sz="2200" b="1" dirty="0"/>
              <a:t> </a:t>
            </a:r>
            <a:r>
              <a:rPr lang="ru-RU" sz="2200" b="1" dirty="0" err="1"/>
              <a:t>әрбір</a:t>
            </a:r>
            <a:r>
              <a:rPr lang="ru-RU" sz="2200" b="1" dirty="0"/>
              <a:t> </a:t>
            </a:r>
            <a:r>
              <a:rPr lang="ru-RU" sz="2200" b="1" dirty="0" err="1"/>
              <a:t>салық</a:t>
            </a:r>
            <a:r>
              <a:rPr lang="ru-RU" sz="2200" b="1" dirty="0"/>
              <a:t> </a:t>
            </a:r>
            <a:r>
              <a:rPr lang="ru-RU" sz="2200" b="1" dirty="0" err="1"/>
              <a:t>кезеңі</a:t>
            </a:r>
            <a:r>
              <a:rPr lang="ru-RU" sz="2200" b="1" dirty="0"/>
              <a:t> </a:t>
            </a:r>
            <a:r>
              <a:rPr lang="ru-RU" sz="2200" b="1" dirty="0" err="1"/>
              <a:t>үшін</a:t>
            </a:r>
            <a:r>
              <a:rPr lang="ru-RU" sz="2200" b="1" dirty="0"/>
              <a:t> </a:t>
            </a:r>
            <a:r>
              <a:rPr lang="ru-RU" sz="2200" b="1" dirty="0" err="1"/>
              <a:t>есепті</a:t>
            </a:r>
            <a:r>
              <a:rPr lang="ru-RU" sz="2200" b="1" dirty="0"/>
              <a:t> </a:t>
            </a:r>
            <a:r>
              <a:rPr lang="ru-RU" sz="2200" b="1" dirty="0" err="1"/>
              <a:t>кезеңнен</a:t>
            </a:r>
            <a:r>
              <a:rPr lang="ru-RU" sz="2200" b="1" dirty="0"/>
              <a:t> </a:t>
            </a:r>
            <a:r>
              <a:rPr lang="ru-RU" sz="2200" b="1" dirty="0" err="1"/>
              <a:t>кейінгі</a:t>
            </a:r>
            <a:r>
              <a:rPr lang="ru-RU" sz="2200" b="1" dirty="0"/>
              <a:t> </a:t>
            </a:r>
            <a:r>
              <a:rPr lang="ru-RU" sz="2200" b="1" dirty="0" err="1"/>
              <a:t>екінші</a:t>
            </a:r>
            <a:r>
              <a:rPr lang="ru-RU" sz="2200" b="1" dirty="0"/>
              <a:t> </a:t>
            </a:r>
            <a:r>
              <a:rPr lang="ru-RU" sz="2200" b="1" dirty="0" err="1"/>
              <a:t>айдың</a:t>
            </a:r>
            <a:r>
              <a:rPr lang="ru-RU" sz="2200" b="1" dirty="0"/>
              <a:t> 15-іне </a:t>
            </a:r>
            <a:r>
              <a:rPr lang="ru-RU" sz="2200" b="1" dirty="0" err="1"/>
              <a:t>дейін</a:t>
            </a:r>
            <a:r>
              <a:rPr lang="ru-RU" sz="2200" b="1" dirty="0"/>
              <a:t> </a:t>
            </a:r>
            <a:r>
              <a:rPr lang="ru-RU" sz="2200" b="1" dirty="0" err="1"/>
              <a:t>табыс</a:t>
            </a:r>
            <a:r>
              <a:rPr lang="ru-RU" sz="2200" b="1" dirty="0"/>
              <a:t> </a:t>
            </a:r>
            <a:r>
              <a:rPr lang="ru-RU" sz="2200" b="1" dirty="0" err="1"/>
              <a:t>етеді</a:t>
            </a:r>
            <a:r>
              <a:rPr lang="ru-RU" sz="2200" b="1" dirty="0"/>
              <a:t>. 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030850"/>
              </p:ext>
            </p:extLst>
          </p:nvPr>
        </p:nvGraphicFramePr>
        <p:xfrm>
          <a:off x="457200" y="1600200"/>
          <a:ext cx="8229600" cy="4277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10692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 </a:t>
                      </a:r>
                      <a:r>
                        <a:rPr lang="ru-RU" dirty="0" err="1" smtClean="0"/>
                        <a:t>тоқсанға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арналған</a:t>
                      </a:r>
                      <a:r>
                        <a:rPr lang="ru-RU" dirty="0" smtClean="0"/>
                        <a:t> декларация (</a:t>
                      </a:r>
                      <a:r>
                        <a:rPr lang="ru-RU" dirty="0" err="1" smtClean="0"/>
                        <a:t>қаңтар-наурыз</a:t>
                      </a:r>
                      <a:r>
                        <a:rPr lang="ru-RU" dirty="0" smtClean="0"/>
                        <a:t>) – 15 </a:t>
                      </a:r>
                      <a:r>
                        <a:rPr lang="ru-RU" dirty="0" err="1" smtClean="0"/>
                        <a:t>мамырға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дейін</a:t>
                      </a:r>
                      <a:r>
                        <a:rPr lang="ru-RU" dirty="0" smtClean="0"/>
                        <a:t>. </a:t>
                      </a:r>
                      <a:endParaRPr lang="en-US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10692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2-тоқсанға </a:t>
                      </a:r>
                      <a:r>
                        <a:rPr lang="ru-RU" dirty="0" err="1" smtClean="0"/>
                        <a:t>арналған</a:t>
                      </a:r>
                      <a:r>
                        <a:rPr lang="ru-RU" dirty="0" smtClean="0"/>
                        <a:t> декларация (</a:t>
                      </a:r>
                      <a:r>
                        <a:rPr lang="ru-RU" dirty="0" err="1" smtClean="0"/>
                        <a:t>сәуір</a:t>
                      </a:r>
                      <a:r>
                        <a:rPr lang="ru-RU" dirty="0" smtClean="0"/>
                        <a:t> – </a:t>
                      </a:r>
                      <a:r>
                        <a:rPr lang="ru-RU" dirty="0" err="1" smtClean="0"/>
                        <a:t>маусым</a:t>
                      </a:r>
                      <a:r>
                        <a:rPr lang="ru-RU" dirty="0" smtClean="0"/>
                        <a:t>) – 15 </a:t>
                      </a:r>
                      <a:r>
                        <a:rPr lang="ru-RU" dirty="0" err="1" smtClean="0"/>
                        <a:t>тамызға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дейін</a:t>
                      </a:r>
                      <a:r>
                        <a:rPr lang="ru-RU" dirty="0" smtClean="0"/>
                        <a:t>. </a:t>
                      </a:r>
                      <a:endParaRPr lang="en-US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10692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3-тоқсанға </a:t>
                      </a:r>
                      <a:r>
                        <a:rPr lang="ru-RU" dirty="0" err="1" smtClean="0"/>
                        <a:t>арналған</a:t>
                      </a:r>
                      <a:r>
                        <a:rPr lang="ru-RU" dirty="0" smtClean="0"/>
                        <a:t> декларация (</a:t>
                      </a:r>
                      <a:r>
                        <a:rPr lang="ru-RU" dirty="0" err="1" smtClean="0"/>
                        <a:t>шілде</a:t>
                      </a:r>
                      <a:r>
                        <a:rPr lang="ru-RU" dirty="0" smtClean="0"/>
                        <a:t> – </a:t>
                      </a:r>
                      <a:r>
                        <a:rPr lang="ru-RU" dirty="0" err="1" smtClean="0"/>
                        <a:t>қыркүйек</a:t>
                      </a:r>
                      <a:r>
                        <a:rPr lang="ru-RU" dirty="0" smtClean="0"/>
                        <a:t>) – 15 </a:t>
                      </a:r>
                      <a:r>
                        <a:rPr lang="ru-RU" dirty="0" err="1" smtClean="0"/>
                        <a:t>қарашаға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дейін</a:t>
                      </a:r>
                      <a:r>
                        <a:rPr lang="ru-RU" dirty="0" smtClean="0"/>
                        <a:t>. </a:t>
                      </a:r>
                      <a:endParaRPr lang="en-US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10692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4-тоқсанға </a:t>
                      </a:r>
                      <a:r>
                        <a:rPr lang="ru-RU" dirty="0" err="1" smtClean="0"/>
                        <a:t>арналған</a:t>
                      </a:r>
                      <a:r>
                        <a:rPr lang="ru-RU" dirty="0" smtClean="0"/>
                        <a:t> декларация (</a:t>
                      </a:r>
                      <a:r>
                        <a:rPr lang="ru-RU" dirty="0" err="1" smtClean="0"/>
                        <a:t>қазан</a:t>
                      </a:r>
                      <a:r>
                        <a:rPr lang="ru-RU" dirty="0" smtClean="0"/>
                        <a:t> – </a:t>
                      </a:r>
                      <a:r>
                        <a:rPr lang="ru-RU" dirty="0" err="1" smtClean="0"/>
                        <a:t>желтоқсан</a:t>
                      </a:r>
                      <a:r>
                        <a:rPr lang="ru-RU" dirty="0" smtClean="0"/>
                        <a:t>) – </a:t>
                      </a:r>
                      <a:r>
                        <a:rPr lang="ru-RU" dirty="0" err="1" smtClean="0"/>
                        <a:t>келесі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жылдың</a:t>
                      </a:r>
                      <a:r>
                        <a:rPr lang="ru-RU" dirty="0" smtClean="0"/>
                        <a:t> 15 </a:t>
                      </a:r>
                      <a:r>
                        <a:rPr lang="ru-RU" dirty="0" err="1" smtClean="0"/>
                        <a:t>ақпанына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дейін</a:t>
                      </a:r>
                      <a:r>
                        <a:rPr lang="ru-RU" dirty="0" smtClean="0"/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85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kk-KZ" sz="2000" dirty="0"/>
              <a:t>Бюджетке ҚҚС есептеу және төлеудің көрнекі схемасы</a:t>
            </a:r>
            <a:r>
              <a:rPr lang="kk-KZ" dirty="0"/>
              <a:t>.</a:t>
            </a:r>
            <a:endParaRPr lang="ru-RU" dirty="0"/>
          </a:p>
        </p:txBody>
      </p:sp>
      <p:pic>
        <p:nvPicPr>
          <p:cNvPr id="4" name="Объект 3" descr="https://tokadoka.com/media/2019/01/%D0%9D%D0%94%D0%A1-%D0%B2-%D0%9A%D0%B0%D0%B7%D0%B0%D1%85%D1%81%D1%82%D0%B0%D0%BD%D0%B5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20"/>
            <a:ext cx="6912768" cy="52174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8138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908720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Салық</a:t>
            </a:r>
            <a:r>
              <a:rPr lang="ru-RU" sz="2800" dirty="0" smtClean="0"/>
              <a:t> </a:t>
            </a:r>
            <a:r>
              <a:rPr lang="ru-RU" sz="2800" dirty="0" err="1" smtClean="0"/>
              <a:t>салынатын</a:t>
            </a:r>
            <a:r>
              <a:rPr lang="ru-RU" sz="2800" dirty="0" smtClean="0"/>
              <a:t> </a:t>
            </a:r>
            <a:r>
              <a:rPr lang="ru-RU" sz="2800" dirty="0" err="1" smtClean="0"/>
              <a:t>айналым</a:t>
            </a:r>
            <a:r>
              <a:rPr lang="ru-RU" sz="2800" dirty="0" smtClean="0"/>
              <a:t> </a:t>
            </a:r>
            <a:r>
              <a:rPr lang="ru-RU" sz="2800" dirty="0" err="1" smtClean="0"/>
              <a:t>болып</a:t>
            </a:r>
            <a:r>
              <a:rPr lang="ru-RU" sz="2800" dirty="0" smtClean="0"/>
              <a:t> </a:t>
            </a:r>
            <a:r>
              <a:rPr lang="ru-RU" sz="2800" dirty="0" err="1" smtClean="0"/>
              <a:t>табылады</a:t>
            </a:r>
            <a:r>
              <a:rPr lang="ru-RU" sz="2800" dirty="0" smtClean="0"/>
              <a:t> (СК 369-б.):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36712"/>
            <a:ext cx="9001000" cy="6021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1) </a:t>
            </a:r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 smtClean="0"/>
              <a:t>салынбайтын</a:t>
            </a:r>
            <a:r>
              <a:rPr lang="ru-RU" dirty="0" smtClean="0"/>
              <a:t> </a:t>
            </a:r>
            <a:r>
              <a:rPr lang="ru-RU" dirty="0" err="1" smtClean="0"/>
              <a:t>айналымды</a:t>
            </a:r>
            <a:r>
              <a:rPr lang="ru-RU" dirty="0" smtClean="0"/>
              <a:t> </a:t>
            </a:r>
            <a:r>
              <a:rPr lang="ru-RU" dirty="0" err="1" smtClean="0"/>
              <a:t>қоспағанда</a:t>
            </a:r>
            <a:r>
              <a:rPr lang="ru-RU" dirty="0" smtClean="0"/>
              <a:t>, </a:t>
            </a:r>
            <a:r>
              <a:rPr lang="ru-RU" dirty="0" err="1" smtClean="0"/>
              <a:t>тауарларды</a:t>
            </a:r>
            <a:r>
              <a:rPr lang="ru-RU" dirty="0" smtClean="0"/>
              <a:t>, </a:t>
            </a:r>
            <a:r>
              <a:rPr lang="ru-RU" dirty="0" err="1" smtClean="0"/>
              <a:t>жұмыстарды</a:t>
            </a:r>
            <a:r>
              <a:rPr lang="ru-RU" dirty="0" smtClean="0"/>
              <a:t>, </a:t>
            </a:r>
            <a:r>
              <a:rPr lang="ru-RU" dirty="0" err="1" smtClean="0"/>
              <a:t>көрсетілетін</a:t>
            </a:r>
            <a:r>
              <a:rPr lang="ru-RU" dirty="0" smtClean="0"/>
              <a:t> </a:t>
            </a:r>
            <a:r>
              <a:rPr lang="ru-RU" dirty="0" err="1" smtClean="0"/>
              <a:t>қызметтерді</a:t>
            </a:r>
            <a:r>
              <a:rPr lang="ru-RU" dirty="0" smtClean="0"/>
              <a:t> </a:t>
            </a:r>
            <a:r>
              <a:rPr lang="ru-RU" dirty="0" err="1" smtClean="0"/>
              <a:t>өткізу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ҚҚС </a:t>
            </a:r>
            <a:r>
              <a:rPr lang="ru-RU" dirty="0" err="1" smtClean="0"/>
              <a:t>төлеуші</a:t>
            </a:r>
            <a:r>
              <a:rPr lang="ru-RU" dirty="0" smtClean="0"/>
              <a:t> </a:t>
            </a:r>
            <a:r>
              <a:rPr lang="ru-RU" dirty="0" err="1" smtClean="0"/>
              <a:t>жасайтын</a:t>
            </a:r>
            <a:r>
              <a:rPr lang="ru-RU" dirty="0" smtClean="0"/>
              <a:t> </a:t>
            </a:r>
            <a:r>
              <a:rPr lang="ru-RU" dirty="0" err="1" smtClean="0"/>
              <a:t>айналым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Айналым</a:t>
            </a:r>
            <a:r>
              <a:rPr lang="ru-RU" dirty="0" smtClean="0"/>
              <a:t> </a:t>
            </a:r>
            <a:r>
              <a:rPr lang="ru-RU" dirty="0" err="1" smtClean="0"/>
              <a:t>мыналарды</a:t>
            </a:r>
            <a:r>
              <a:rPr lang="ru-RU" dirty="0" smtClean="0"/>
              <a:t> </a:t>
            </a:r>
            <a:r>
              <a:rPr lang="ru-RU" dirty="0" err="1" smtClean="0"/>
              <a:t>қамтиды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тауарға</a:t>
            </a:r>
            <a:r>
              <a:rPr lang="ru-RU" dirty="0" smtClean="0"/>
              <a:t> </a:t>
            </a:r>
            <a:r>
              <a:rPr lang="ru-RU" dirty="0" err="1" smtClean="0"/>
              <a:t>меншік</a:t>
            </a:r>
            <a:r>
              <a:rPr lang="ru-RU" dirty="0" smtClean="0"/>
              <a:t> </a:t>
            </a:r>
            <a:r>
              <a:rPr lang="ru-RU" dirty="0" err="1" smtClean="0"/>
              <a:t>құқығын</a:t>
            </a:r>
            <a:r>
              <a:rPr lang="ru-RU" dirty="0" smtClean="0"/>
              <a:t> беру (</a:t>
            </a:r>
            <a:r>
              <a:rPr lang="ru-RU" dirty="0" err="1" smtClean="0"/>
              <a:t>оның</a:t>
            </a:r>
            <a:r>
              <a:rPr lang="ru-RU" dirty="0" smtClean="0"/>
              <a:t> </a:t>
            </a:r>
            <a:r>
              <a:rPr lang="ru-RU" dirty="0" err="1" smtClean="0"/>
              <a:t>ішінде</a:t>
            </a:r>
            <a:r>
              <a:rPr lang="ru-RU" dirty="0" smtClean="0"/>
              <a:t> </a:t>
            </a:r>
            <a:r>
              <a:rPr lang="ru-RU" dirty="0" err="1" smtClean="0"/>
              <a:t>тауарды</a:t>
            </a:r>
            <a:r>
              <a:rPr lang="ru-RU" dirty="0" smtClean="0"/>
              <a:t> </a:t>
            </a:r>
            <a:r>
              <a:rPr lang="ru-RU" dirty="0" err="1" smtClean="0"/>
              <a:t>өтеусіз</a:t>
            </a:r>
            <a:r>
              <a:rPr lang="ru-RU" dirty="0" smtClean="0"/>
              <a:t> беру);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тауар</a:t>
            </a:r>
            <a:r>
              <a:rPr lang="ru-RU" dirty="0" smtClean="0"/>
              <a:t> экспорты;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тауарды</a:t>
            </a:r>
            <a:r>
              <a:rPr lang="ru-RU" dirty="0" smtClean="0"/>
              <a:t> </a:t>
            </a:r>
            <a:r>
              <a:rPr lang="ru-RU" dirty="0" err="1" smtClean="0"/>
              <a:t>тиеп</a:t>
            </a:r>
            <a:r>
              <a:rPr lang="ru-RU" dirty="0" smtClean="0"/>
              <a:t> </a:t>
            </a:r>
            <a:r>
              <a:rPr lang="ru-RU" dirty="0" err="1" smtClean="0"/>
              <a:t>жөнелту</a:t>
            </a:r>
            <a:r>
              <a:rPr lang="ru-RU" dirty="0" smtClean="0"/>
              <a:t>, </a:t>
            </a:r>
            <a:r>
              <a:rPr lang="ru-RU" dirty="0" err="1" smtClean="0"/>
              <a:t>оның</a:t>
            </a:r>
            <a:r>
              <a:rPr lang="ru-RU" dirty="0" smtClean="0"/>
              <a:t> </a:t>
            </a:r>
            <a:r>
              <a:rPr lang="ru-RU" dirty="0" err="1" smtClean="0"/>
              <a:t>ішінде</a:t>
            </a:r>
            <a:r>
              <a:rPr lang="ru-RU" dirty="0" smtClean="0"/>
              <a:t> </a:t>
            </a:r>
            <a:r>
              <a:rPr lang="ru-RU" dirty="0" err="1" smtClean="0"/>
              <a:t>төлемді</a:t>
            </a:r>
            <a:r>
              <a:rPr lang="ru-RU" dirty="0" smtClean="0"/>
              <a:t> </a:t>
            </a:r>
            <a:r>
              <a:rPr lang="ru-RU" dirty="0" err="1" smtClean="0"/>
              <a:t>кейінге</a:t>
            </a:r>
            <a:r>
              <a:rPr lang="ru-RU" dirty="0" smtClean="0"/>
              <a:t> </a:t>
            </a:r>
            <a:r>
              <a:rPr lang="ru-RU" dirty="0" err="1" smtClean="0"/>
              <a:t>қалдыру</a:t>
            </a:r>
            <a:r>
              <a:rPr lang="ru-RU" dirty="0" smtClean="0"/>
              <a:t> </a:t>
            </a:r>
            <a:r>
              <a:rPr lang="ru-RU" dirty="0" err="1" smtClean="0"/>
              <a:t>шарттарында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басқа</a:t>
            </a:r>
            <a:r>
              <a:rPr lang="ru-RU" dirty="0" smtClean="0"/>
              <a:t> </a:t>
            </a:r>
            <a:r>
              <a:rPr lang="ru-RU" dirty="0" err="1" smtClean="0"/>
              <a:t>тауарларға</a:t>
            </a:r>
            <a:r>
              <a:rPr lang="ru-RU" dirty="0" smtClean="0"/>
              <a:t>, </a:t>
            </a:r>
            <a:r>
              <a:rPr lang="ru-RU" dirty="0" err="1" smtClean="0"/>
              <a:t>жұмыстарға</a:t>
            </a:r>
            <a:r>
              <a:rPr lang="ru-RU" dirty="0" smtClean="0"/>
              <a:t> (</a:t>
            </a:r>
            <a:r>
              <a:rPr lang="ru-RU" dirty="0" err="1" smtClean="0"/>
              <a:t>қызметтерге</a:t>
            </a:r>
            <a:r>
              <a:rPr lang="ru-RU" dirty="0" smtClean="0"/>
              <a:t>) </a:t>
            </a:r>
            <a:r>
              <a:rPr lang="ru-RU" dirty="0" err="1" smtClean="0"/>
              <a:t>айырбастауда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1914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Жұмыстарды</a:t>
            </a:r>
            <a:r>
              <a:rPr lang="ru-RU" dirty="0" smtClean="0"/>
              <a:t>, </a:t>
            </a:r>
            <a:r>
              <a:rPr lang="ru-RU" dirty="0" err="1" smtClean="0"/>
              <a:t>көрсетілетін</a:t>
            </a:r>
            <a:r>
              <a:rPr lang="ru-RU" dirty="0" smtClean="0"/>
              <a:t> </a:t>
            </a:r>
            <a:r>
              <a:rPr lang="ru-RU" dirty="0" err="1" smtClean="0"/>
              <a:t>қызметтерді</a:t>
            </a:r>
            <a:r>
              <a:rPr lang="ru-RU" dirty="0" smtClean="0"/>
              <a:t> </a:t>
            </a:r>
            <a:r>
              <a:rPr lang="ru-RU" dirty="0" err="1" smtClean="0"/>
              <a:t>өткізу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айналым</a:t>
            </a:r>
            <a:r>
              <a:rPr lang="ru-RU" dirty="0" smtClean="0"/>
              <a:t> </a:t>
            </a:r>
            <a:r>
              <a:rPr lang="ru-RU" dirty="0" err="1" smtClean="0"/>
              <a:t>кез</a:t>
            </a:r>
            <a:r>
              <a:rPr lang="ru-RU" dirty="0" smtClean="0"/>
              <a:t> </a:t>
            </a:r>
            <a:r>
              <a:rPr lang="ru-RU" dirty="0" err="1" smtClean="0"/>
              <a:t>келген</a:t>
            </a:r>
            <a:r>
              <a:rPr lang="ru-RU" dirty="0" smtClean="0"/>
              <a:t> </a:t>
            </a:r>
            <a:r>
              <a:rPr lang="ru-RU" dirty="0" err="1" smtClean="0"/>
              <a:t>жұмыстарды</a:t>
            </a:r>
            <a:r>
              <a:rPr lang="ru-RU" dirty="0" smtClean="0"/>
              <a:t> </a:t>
            </a:r>
            <a:r>
              <a:rPr lang="ru-RU" dirty="0" err="1" smtClean="0"/>
              <a:t>орындауды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қызметтер</a:t>
            </a:r>
            <a:r>
              <a:rPr lang="ru-RU" dirty="0" smtClean="0"/>
              <a:t> </a:t>
            </a:r>
            <a:r>
              <a:rPr lang="ru-RU" dirty="0" err="1" smtClean="0"/>
              <a:t>көрсетуді</a:t>
            </a:r>
            <a:r>
              <a:rPr lang="ru-RU" dirty="0" smtClean="0"/>
              <a:t>, </a:t>
            </a:r>
            <a:r>
              <a:rPr lang="ru-RU" dirty="0" err="1" smtClean="0"/>
              <a:t>оның</a:t>
            </a:r>
            <a:r>
              <a:rPr lang="ru-RU" dirty="0" smtClean="0"/>
              <a:t> </a:t>
            </a:r>
            <a:r>
              <a:rPr lang="ru-RU" dirty="0" err="1" smtClean="0"/>
              <a:t>ішінде</a:t>
            </a:r>
            <a:r>
              <a:rPr lang="ru-RU" dirty="0" smtClean="0"/>
              <a:t> </a:t>
            </a:r>
            <a:r>
              <a:rPr lang="ru-RU" dirty="0" err="1" smtClean="0"/>
              <a:t>өтеусіз</a:t>
            </a:r>
            <a:r>
              <a:rPr lang="ru-RU" dirty="0" smtClean="0"/>
              <a:t> </a:t>
            </a:r>
            <a:r>
              <a:rPr lang="ru-RU" dirty="0" err="1" smtClean="0"/>
              <a:t>орындауды</a:t>
            </a:r>
            <a:r>
              <a:rPr lang="ru-RU" dirty="0" smtClean="0"/>
              <a:t> </a:t>
            </a:r>
            <a:r>
              <a:rPr lang="ru-RU" dirty="0" err="1" smtClean="0"/>
              <a:t>білдіреді,сондай-ақ</a:t>
            </a:r>
            <a:r>
              <a:rPr lang="ru-RU" dirty="0" smtClean="0"/>
              <a:t> </a:t>
            </a:r>
            <a:r>
              <a:rPr lang="ru-RU" dirty="0" err="1" smtClean="0"/>
              <a:t>тауарды</a:t>
            </a:r>
            <a:r>
              <a:rPr lang="ru-RU" dirty="0" smtClean="0"/>
              <a:t> </a:t>
            </a:r>
            <a:r>
              <a:rPr lang="ru-RU" dirty="0" err="1" smtClean="0"/>
              <a:t>өткізуден</a:t>
            </a:r>
            <a:r>
              <a:rPr lang="ru-RU" dirty="0" smtClean="0"/>
              <a:t> </a:t>
            </a:r>
            <a:r>
              <a:rPr lang="ru-RU" dirty="0" err="1" smtClean="0"/>
              <a:t>ерекшеленетін</a:t>
            </a:r>
            <a:r>
              <a:rPr lang="ru-RU" dirty="0" smtClean="0"/>
              <a:t> </a:t>
            </a:r>
            <a:r>
              <a:rPr lang="ru-RU" dirty="0" err="1" smtClean="0"/>
              <a:t>сыйақы</a:t>
            </a:r>
            <a:r>
              <a:rPr lang="ru-RU" dirty="0" smtClean="0"/>
              <a:t> </a:t>
            </a:r>
            <a:r>
              <a:rPr lang="ru-RU" dirty="0" err="1" smtClean="0"/>
              <a:t>үшін</a:t>
            </a:r>
            <a:r>
              <a:rPr lang="ru-RU" dirty="0" smtClean="0"/>
              <a:t> </a:t>
            </a:r>
            <a:r>
              <a:rPr lang="ru-RU" dirty="0" err="1" smtClean="0"/>
              <a:t>кез</a:t>
            </a:r>
            <a:r>
              <a:rPr lang="ru-RU" dirty="0" smtClean="0"/>
              <a:t> </a:t>
            </a:r>
            <a:r>
              <a:rPr lang="ru-RU" dirty="0" err="1" smtClean="0"/>
              <a:t>келген</a:t>
            </a:r>
            <a:r>
              <a:rPr lang="ru-RU" dirty="0" smtClean="0"/>
              <a:t> </a:t>
            </a:r>
            <a:r>
              <a:rPr lang="ru-RU" dirty="0" err="1" smtClean="0"/>
              <a:t>қызмет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4901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4624"/>
            <a:ext cx="8964488" cy="66247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Өткізу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бойынша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айналым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болып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табылмайды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толығырақ</a:t>
            </a:r>
            <a:r>
              <a:rPr lang="ru-RU" dirty="0" smtClean="0"/>
              <a:t> СК 372-Б. 5-т.)):</a:t>
            </a:r>
          </a:p>
          <a:p>
            <a:r>
              <a:rPr lang="ru-RU" dirty="0" err="1" smtClean="0"/>
              <a:t>мүлікті</a:t>
            </a:r>
            <a:r>
              <a:rPr lang="ru-RU" dirty="0" smtClean="0"/>
              <a:t> </a:t>
            </a:r>
            <a:r>
              <a:rPr lang="ru-RU" dirty="0" err="1" smtClean="0"/>
              <a:t>жарғылық</a:t>
            </a:r>
            <a:r>
              <a:rPr lang="ru-RU" dirty="0" smtClean="0"/>
              <a:t> </a:t>
            </a:r>
            <a:r>
              <a:rPr lang="ru-RU" dirty="0" err="1" smtClean="0"/>
              <a:t>капиталға</a:t>
            </a:r>
            <a:r>
              <a:rPr lang="ru-RU" dirty="0" smtClean="0"/>
              <a:t> </a:t>
            </a:r>
            <a:r>
              <a:rPr lang="ru-RU" dirty="0" err="1" smtClean="0"/>
              <a:t>салым</a:t>
            </a:r>
            <a:r>
              <a:rPr lang="ru-RU" dirty="0" smtClean="0"/>
              <a:t> </a:t>
            </a:r>
            <a:r>
              <a:rPr lang="ru-RU" dirty="0" err="1" smtClean="0"/>
              <a:t>ретінде</a:t>
            </a:r>
            <a:r>
              <a:rPr lang="ru-RU" dirty="0" smtClean="0"/>
              <a:t> беру;</a:t>
            </a:r>
          </a:p>
          <a:p>
            <a:r>
              <a:rPr lang="ru-RU" dirty="0" err="1" smtClean="0"/>
              <a:t>мүлікті</a:t>
            </a:r>
            <a:r>
              <a:rPr lang="ru-RU" dirty="0" smtClean="0"/>
              <a:t> </a:t>
            </a:r>
            <a:r>
              <a:rPr lang="ru-RU" dirty="0" err="1" smtClean="0"/>
              <a:t>бөлу</a:t>
            </a:r>
            <a:r>
              <a:rPr lang="ru-RU" dirty="0" smtClean="0"/>
              <a:t> </a:t>
            </a:r>
            <a:r>
              <a:rPr lang="ru-RU" dirty="0" err="1" smtClean="0"/>
              <a:t>кезінде</a:t>
            </a:r>
            <a:r>
              <a:rPr lang="ru-RU" dirty="0" smtClean="0"/>
              <a:t> </a:t>
            </a:r>
            <a:r>
              <a:rPr lang="ru-RU" dirty="0" err="1" smtClean="0"/>
              <a:t>тауарды</a:t>
            </a:r>
            <a:r>
              <a:rPr lang="ru-RU" dirty="0" smtClean="0"/>
              <a:t> </a:t>
            </a:r>
            <a:r>
              <a:rPr lang="ru-RU" dirty="0" err="1" smtClean="0"/>
              <a:t>акционерге</a:t>
            </a:r>
            <a:r>
              <a:rPr lang="ru-RU" dirty="0" smtClean="0"/>
              <a:t>, </a:t>
            </a:r>
            <a:r>
              <a:rPr lang="ru-RU" dirty="0" err="1" smtClean="0"/>
              <a:t>қатысушыға</a:t>
            </a:r>
            <a:r>
              <a:rPr lang="ru-RU" dirty="0" smtClean="0"/>
              <a:t>, </a:t>
            </a:r>
            <a:r>
              <a:rPr lang="ru-RU" dirty="0" err="1" smtClean="0"/>
              <a:t>құрылтайшыға</a:t>
            </a:r>
            <a:r>
              <a:rPr lang="ru-RU" dirty="0" smtClean="0"/>
              <a:t> беру;</a:t>
            </a:r>
          </a:p>
          <a:p>
            <a:r>
              <a:rPr lang="ru-RU" dirty="0" err="1" smtClean="0"/>
              <a:t>егер</a:t>
            </a:r>
            <a:r>
              <a:rPr lang="ru-RU" dirty="0" smtClean="0"/>
              <a:t> </a:t>
            </a:r>
            <a:r>
              <a:rPr lang="ru-RU" dirty="0" err="1" smtClean="0"/>
              <a:t>мұндай</a:t>
            </a:r>
            <a:r>
              <a:rPr lang="ru-RU" dirty="0" smtClean="0"/>
              <a:t> </a:t>
            </a:r>
            <a:r>
              <a:rPr lang="ru-RU" dirty="0" err="1" smtClean="0"/>
              <a:t>тауар</a:t>
            </a:r>
            <a:r>
              <a:rPr lang="ru-RU" dirty="0" smtClean="0"/>
              <a:t> </a:t>
            </a:r>
            <a:r>
              <a:rPr lang="ru-RU" dirty="0" err="1" smtClean="0"/>
              <a:t>бірлігінің</a:t>
            </a:r>
            <a:r>
              <a:rPr lang="ru-RU" dirty="0" smtClean="0"/>
              <a:t> </a:t>
            </a:r>
            <a:r>
              <a:rPr lang="ru-RU" dirty="0" err="1" smtClean="0"/>
              <a:t>құны</a:t>
            </a:r>
            <a:r>
              <a:rPr lang="ru-RU" dirty="0" smtClean="0"/>
              <a:t> </a:t>
            </a:r>
            <a:r>
              <a:rPr lang="ru-RU" dirty="0" err="1" smtClean="0"/>
              <a:t>асып</a:t>
            </a:r>
            <a:r>
              <a:rPr lang="ru-RU" dirty="0" smtClean="0"/>
              <a:t> </a:t>
            </a:r>
            <a:r>
              <a:rPr lang="ru-RU" dirty="0" err="1" smtClean="0"/>
              <a:t>кетпесе</a:t>
            </a:r>
            <a:r>
              <a:rPr lang="ru-RU" dirty="0" smtClean="0"/>
              <a:t>, </a:t>
            </a:r>
            <a:r>
              <a:rPr lang="ru-RU" dirty="0" err="1" smtClean="0"/>
              <a:t>тауарды</a:t>
            </a:r>
            <a:r>
              <a:rPr lang="ru-RU" dirty="0" smtClean="0"/>
              <a:t> </a:t>
            </a:r>
            <a:r>
              <a:rPr lang="ru-RU" dirty="0" err="1" smtClean="0"/>
              <a:t>жарнамалық</a:t>
            </a:r>
            <a:r>
              <a:rPr lang="ru-RU" dirty="0" smtClean="0"/>
              <a:t> </a:t>
            </a:r>
            <a:r>
              <a:rPr lang="ru-RU" dirty="0" err="1" smtClean="0"/>
              <a:t>мақсаттарда</a:t>
            </a:r>
            <a:r>
              <a:rPr lang="ru-RU" dirty="0" smtClean="0"/>
              <a:t> </a:t>
            </a:r>
            <a:r>
              <a:rPr lang="ru-RU" dirty="0" err="1" smtClean="0"/>
              <a:t>өтеусіз</a:t>
            </a:r>
            <a:r>
              <a:rPr lang="ru-RU" dirty="0" smtClean="0"/>
              <a:t> беру 5 </a:t>
            </a:r>
            <a:r>
              <a:rPr lang="ru-RU" dirty="0" err="1" smtClean="0"/>
              <a:t>еселік</a:t>
            </a:r>
            <a:r>
              <a:rPr lang="ru-RU" dirty="0" smtClean="0"/>
              <a:t> АЕК;</a:t>
            </a:r>
          </a:p>
          <a:p>
            <a:r>
              <a:rPr lang="ru-RU" dirty="0" err="1" smtClean="0"/>
              <a:t>тапсырысшының</a:t>
            </a:r>
            <a:r>
              <a:rPr lang="ru-RU" dirty="0" smtClean="0"/>
              <a:t> </a:t>
            </a:r>
            <a:r>
              <a:rPr lang="ru-RU" dirty="0" err="1" smtClean="0"/>
              <a:t>мердігерге</a:t>
            </a:r>
            <a:r>
              <a:rPr lang="ru-RU" dirty="0" smtClean="0"/>
              <a:t> </a:t>
            </a:r>
            <a:r>
              <a:rPr lang="ru-RU" dirty="0" err="1" smtClean="0"/>
              <a:t>алыс-беріс</a:t>
            </a:r>
            <a:r>
              <a:rPr lang="ru-RU" dirty="0" smtClean="0"/>
              <a:t> </a:t>
            </a:r>
            <a:r>
              <a:rPr lang="ru-RU" dirty="0" err="1" smtClean="0"/>
              <a:t>тауарларын</a:t>
            </a:r>
            <a:r>
              <a:rPr lang="ru-RU" dirty="0" smtClean="0"/>
              <a:t> </a:t>
            </a:r>
            <a:r>
              <a:rPr lang="ru-RU" dirty="0" err="1" smtClean="0"/>
              <a:t>жөнелтуі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қайтарылатын</a:t>
            </a:r>
            <a:r>
              <a:rPr lang="ru-RU" dirty="0" smtClean="0"/>
              <a:t> </a:t>
            </a:r>
            <a:r>
              <a:rPr lang="ru-RU" dirty="0" err="1" smtClean="0"/>
              <a:t>ыдысты</a:t>
            </a:r>
            <a:r>
              <a:rPr lang="ru-RU" dirty="0" smtClean="0"/>
              <a:t> </a:t>
            </a:r>
            <a:r>
              <a:rPr lang="ru-RU" dirty="0" err="1" smtClean="0"/>
              <a:t>жөнелту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ҚҚС </a:t>
            </a:r>
            <a:r>
              <a:rPr lang="ru-RU" dirty="0" err="1" smtClean="0"/>
              <a:t>төлеуші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табылатын</a:t>
            </a:r>
            <a:r>
              <a:rPr lang="ru-RU" dirty="0" smtClean="0"/>
              <a:t> </a:t>
            </a:r>
            <a:r>
              <a:rPr lang="ru-RU" dirty="0" err="1" smtClean="0"/>
              <a:t>сатып</a:t>
            </a:r>
            <a:r>
              <a:rPr lang="ru-RU" dirty="0" smtClean="0"/>
              <a:t> </a:t>
            </a:r>
            <a:r>
              <a:rPr lang="ru-RU" dirty="0" err="1" smtClean="0"/>
              <a:t>алушының</a:t>
            </a:r>
            <a:r>
              <a:rPr lang="ru-RU" dirty="0" smtClean="0"/>
              <a:t> </a:t>
            </a:r>
            <a:r>
              <a:rPr lang="ru-RU" dirty="0" err="1" smtClean="0"/>
              <a:t>тауарды</a:t>
            </a:r>
            <a:r>
              <a:rPr lang="ru-RU" dirty="0" smtClean="0"/>
              <a:t> </a:t>
            </a:r>
            <a:r>
              <a:rPr lang="ru-RU" dirty="0" err="1" smtClean="0"/>
              <a:t>қайтаруы</a:t>
            </a:r>
            <a:r>
              <a:rPr lang="ru-RU" dirty="0" smtClean="0"/>
              <a:t>;</a:t>
            </a:r>
          </a:p>
          <a:p>
            <a:r>
              <a:rPr lang="ru-RU" dirty="0" smtClean="0"/>
              <a:t>дара </a:t>
            </a:r>
            <a:r>
              <a:rPr lang="ru-RU" dirty="0" err="1" smtClean="0"/>
              <a:t>кәсіпкер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табылатын</a:t>
            </a:r>
            <a:r>
              <a:rPr lang="ru-RU" dirty="0" smtClean="0"/>
              <a:t>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тұлғаның</a:t>
            </a:r>
            <a:r>
              <a:rPr lang="ru-RU" dirty="0" smtClean="0"/>
              <a:t> </a:t>
            </a:r>
            <a:r>
              <a:rPr lang="ru-RU" dirty="0" err="1" smtClean="0"/>
              <a:t>осындай</a:t>
            </a:r>
            <a:r>
              <a:rPr lang="ru-RU" dirty="0" smtClean="0"/>
              <a:t>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тұлғаның</a:t>
            </a:r>
            <a:r>
              <a:rPr lang="ru-RU" dirty="0" smtClean="0"/>
              <a:t>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мүлкін</a:t>
            </a:r>
            <a:r>
              <a:rPr lang="ru-RU" dirty="0" smtClean="0"/>
              <a:t> </a:t>
            </a:r>
            <a:r>
              <a:rPr lang="ru-RU" dirty="0" err="1" smtClean="0"/>
              <a:t>өткізуі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айналым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156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1569</Words>
  <Application>Microsoft Office PowerPoint</Application>
  <PresentationFormat>Экран (4:3)</PresentationFormat>
  <Paragraphs>139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ҚОСЫЛҒАН ҚҰН САЛЫҒЫ (ҚҚС)</vt:lpstr>
      <vt:lpstr>ҚҚС жанама салықтар санатына жатады. </vt:lpstr>
      <vt:lpstr>ҚҚС мәні</vt:lpstr>
      <vt:lpstr>Презентация PowerPoint</vt:lpstr>
      <vt:lpstr>Салық төлеушілер ҚҚС бойынша декларацияны, 300.00 нысанын әрбір салық кезеңі үшін есепті кезеңнен кейінгі екінші айдың 15-іне дейін табыс етеді.  </vt:lpstr>
      <vt:lpstr>Бюджетке ҚҚС есептеу және төлеудің көрнекі схемасы.</vt:lpstr>
      <vt:lpstr>Салық салынатын айналым болып табылады (СК 369-б.):</vt:lpstr>
      <vt:lpstr>Презентация PowerPoint</vt:lpstr>
      <vt:lpstr>Презентация PowerPoint</vt:lpstr>
      <vt:lpstr>Презентация PowerPoint</vt:lpstr>
      <vt:lpstr>Салық салынбайтын айналым болып табылады (СК 370-Б.):</vt:lpstr>
      <vt:lpstr>Өткізу бойынша айналым мөлшерін қалай анықтауға болады? (СК 380 бабы)</vt:lpstr>
      <vt:lpstr>Презентация PowerPoint</vt:lpstr>
      <vt:lpstr>Презентация PowerPoint</vt:lpstr>
      <vt:lpstr>Мысал</vt:lpstr>
      <vt:lpstr>Күмәнді талаптар бойынша түзету</vt:lpstr>
      <vt:lpstr>Презентация PowerPoint</vt:lpstr>
      <vt:lpstr>ҚҚС-тан босатылған айналымдар (СК 394-398-Б.)</vt:lpstr>
      <vt:lpstr>ҚҚС-тан босатылған Импорт (СК 399-Б.)</vt:lpstr>
      <vt:lpstr>ҚҚС ставкалары (салық кодексінің 422-бабы):</vt:lpstr>
      <vt:lpstr>ҚҚС бойынша есепке алу</vt:lpstr>
      <vt:lpstr>Есепке жатқызылмайды:</vt:lpstr>
      <vt:lpstr>Есепке жатқызылатын салық сомасынан шығарылады:</vt:lpstr>
      <vt:lpstr>ҚҚС есепке жатқызу әдістері (СК 407-410 Б.)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ҚОСЫЛҒАН ҚҰН САЛЫҒЫ (ҚҚС)</dc:title>
  <dc:creator>Asus</dc:creator>
  <cp:lastModifiedBy>admin</cp:lastModifiedBy>
  <cp:revision>11</cp:revision>
  <dcterms:created xsi:type="dcterms:W3CDTF">2020-12-14T21:37:18Z</dcterms:created>
  <dcterms:modified xsi:type="dcterms:W3CDTF">2021-11-29T09:52:16Z</dcterms:modified>
</cp:coreProperties>
</file>